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64" r:id="rId3"/>
    <p:sldId id="266" r:id="rId4"/>
    <p:sldId id="325" r:id="rId5"/>
    <p:sldId id="318" r:id="rId6"/>
    <p:sldId id="333" r:id="rId7"/>
    <p:sldId id="334" r:id="rId8"/>
    <p:sldId id="332" r:id="rId9"/>
    <p:sldId id="335" r:id="rId10"/>
    <p:sldId id="327" r:id="rId11"/>
    <p:sldId id="336" r:id="rId12"/>
    <p:sldId id="337" r:id="rId13"/>
    <p:sldId id="338" r:id="rId14"/>
    <p:sldId id="339" r:id="rId15"/>
    <p:sldId id="340" r:id="rId16"/>
    <p:sldId id="34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DEC52-F749-4195-B2D0-E327B9EDD161}" v="156" dt="2023-09-10T12:00:05.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03" autoAdjust="0"/>
  </p:normalViewPr>
  <p:slideViewPr>
    <p:cSldViewPr snapToGrid="0">
      <p:cViewPr varScale="1">
        <p:scale>
          <a:sx n="75" d="100"/>
          <a:sy n="75" d="100"/>
        </p:scale>
        <p:origin x="10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B7CC0-98B8-4A36-95BA-6EDC7BBB520A}" type="datetimeFigureOut">
              <a:rPr lang="en-GB" smtClean="0"/>
              <a:t>13/11/2024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46857-5D1D-4675-A0B3-8FF7D5DB58AF}" type="slidenum">
              <a:rPr lang="en-GB" smtClean="0"/>
              <a:t>‹#›</a:t>
            </a:fld>
            <a:endParaRPr lang="en-GB"/>
          </a:p>
        </p:txBody>
      </p:sp>
    </p:spTree>
    <p:extLst>
      <p:ext uri="{BB962C8B-B14F-4D97-AF65-F5344CB8AC3E}">
        <p14:creationId xmlns:p14="http://schemas.microsoft.com/office/powerpoint/2010/main" val="252128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246857-5D1D-4675-A0B3-8FF7D5DB58AF}" type="slidenum">
              <a:rPr lang="en-GB" smtClean="0"/>
              <a:t>2</a:t>
            </a:fld>
            <a:endParaRPr lang="en-GB"/>
          </a:p>
        </p:txBody>
      </p:sp>
    </p:spTree>
    <p:extLst>
      <p:ext uri="{BB962C8B-B14F-4D97-AF65-F5344CB8AC3E}">
        <p14:creationId xmlns:p14="http://schemas.microsoft.com/office/powerpoint/2010/main" val="219885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6857-5D1D-4675-A0B3-8FF7D5DB58AF}" type="slidenum">
              <a:rPr lang="en-GB" smtClean="0"/>
              <a:t>7</a:t>
            </a:fld>
            <a:endParaRPr lang="en-GB"/>
          </a:p>
        </p:txBody>
      </p:sp>
    </p:spTree>
    <p:extLst>
      <p:ext uri="{BB962C8B-B14F-4D97-AF65-F5344CB8AC3E}">
        <p14:creationId xmlns:p14="http://schemas.microsoft.com/office/powerpoint/2010/main" val="317489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6857-5D1D-4675-A0B3-8FF7D5DB58AF}" type="slidenum">
              <a:rPr lang="en-GB" smtClean="0"/>
              <a:t>9</a:t>
            </a:fld>
            <a:endParaRPr lang="en-GB"/>
          </a:p>
        </p:txBody>
      </p:sp>
    </p:spTree>
    <p:extLst>
      <p:ext uri="{BB962C8B-B14F-4D97-AF65-F5344CB8AC3E}">
        <p14:creationId xmlns:p14="http://schemas.microsoft.com/office/powerpoint/2010/main" val="246525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6857-5D1D-4675-A0B3-8FF7D5DB58AF}" type="slidenum">
              <a:rPr lang="en-GB" smtClean="0"/>
              <a:t>11</a:t>
            </a:fld>
            <a:endParaRPr lang="en-GB"/>
          </a:p>
        </p:txBody>
      </p:sp>
    </p:spTree>
    <p:extLst>
      <p:ext uri="{BB962C8B-B14F-4D97-AF65-F5344CB8AC3E}">
        <p14:creationId xmlns:p14="http://schemas.microsoft.com/office/powerpoint/2010/main" val="77039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6857-5D1D-4675-A0B3-8FF7D5DB58AF}" type="slidenum">
              <a:rPr lang="en-GB" smtClean="0"/>
              <a:t>13</a:t>
            </a:fld>
            <a:endParaRPr lang="en-GB"/>
          </a:p>
        </p:txBody>
      </p:sp>
    </p:spTree>
    <p:extLst>
      <p:ext uri="{BB962C8B-B14F-4D97-AF65-F5344CB8AC3E}">
        <p14:creationId xmlns:p14="http://schemas.microsoft.com/office/powerpoint/2010/main" val="116325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246857-5D1D-4675-A0B3-8FF7D5DB58AF}" type="slidenum">
              <a:rPr lang="en-GB" smtClean="0"/>
              <a:t>15</a:t>
            </a:fld>
            <a:endParaRPr lang="en-GB"/>
          </a:p>
        </p:txBody>
      </p:sp>
    </p:spTree>
    <p:extLst>
      <p:ext uri="{BB962C8B-B14F-4D97-AF65-F5344CB8AC3E}">
        <p14:creationId xmlns:p14="http://schemas.microsoft.com/office/powerpoint/2010/main" val="1754793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2308-99A9-8B43-BFA8-72EBA7C69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D8627-6343-E02B-42AD-221ED008A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472FB-F8EF-9DF4-472C-18C4EB57F3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CDC9E84-FD8A-2D2C-F0B8-83F823CD30D0}"/>
              </a:ext>
            </a:extLst>
          </p:cNvPr>
          <p:cNvSpPr>
            <a:spLocks noGrp="1"/>
          </p:cNvSpPr>
          <p:nvPr>
            <p:ph type="sldNum" sz="quarter" idx="10"/>
          </p:nvPr>
        </p:nvSpPr>
        <p:spPr/>
        <p:txBody>
          <a:bodyPr/>
          <a:lstStyle/>
          <a:p>
            <a:fld id="{70246857-5D1D-4675-A0B3-8FF7D5DB58AF}" type="slidenum">
              <a:rPr lang="en-GB" smtClean="0"/>
              <a:t>16</a:t>
            </a:fld>
            <a:endParaRPr lang="en-GB"/>
          </a:p>
        </p:txBody>
      </p:sp>
    </p:spTree>
    <p:extLst>
      <p:ext uri="{BB962C8B-B14F-4D97-AF65-F5344CB8AC3E}">
        <p14:creationId xmlns:p14="http://schemas.microsoft.com/office/powerpoint/2010/main" val="12149841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cxnSp>
        <p:nvCxnSpPr>
          <p:cNvPr id="10" name="Straight Connector 9"/>
          <p:cNvCxnSpPr/>
          <p:nvPr/>
        </p:nvCxnSpPr>
        <p:spPr>
          <a:xfrm>
            <a:off x="-57150" y="6374658"/>
            <a:ext cx="9251156" cy="0"/>
          </a:xfrm>
          <a:prstGeom prst="line">
            <a:avLst/>
          </a:prstGeom>
          <a:ln w="508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1503924" y="6410828"/>
            <a:ext cx="3086100" cy="365125"/>
          </a:xfrm>
          <a:effectLst>
            <a:outerShdw blurRad="50800" dist="38100" dir="2700000" algn="tl" rotWithShape="0">
              <a:prstClr val="black">
                <a:alpha val="40000"/>
              </a:prstClr>
            </a:outerShdw>
          </a:effectLst>
        </p:spPr>
        <p:txBody>
          <a:bodyPr/>
          <a:lstStyle>
            <a:lvl1pPr algn="l">
              <a:defRPr sz="1200"/>
            </a:lvl1pPr>
          </a:lstStyle>
          <a:p>
            <a:endParaRPr lang="en-GB"/>
          </a:p>
        </p:txBody>
      </p:sp>
      <p:sp>
        <p:nvSpPr>
          <p:cNvPr id="6" name="Slide Number Placeholder 5"/>
          <p:cNvSpPr>
            <a:spLocks noGrp="1"/>
          </p:cNvSpPr>
          <p:nvPr>
            <p:ph type="sldNum" sz="quarter" idx="12"/>
          </p:nvPr>
        </p:nvSpPr>
        <p:spPr>
          <a:xfrm>
            <a:off x="7140388" y="6615953"/>
            <a:ext cx="1982510" cy="257702"/>
          </a:xfrm>
          <a:effectLst>
            <a:outerShdw blurRad="50800" dist="38100" dir="2700000" algn="tl" rotWithShape="0">
              <a:prstClr val="black">
                <a:alpha val="40000"/>
              </a:prstClr>
            </a:outerShdw>
          </a:effectLst>
        </p:spPr>
        <p:txBody>
          <a:bodyPr/>
          <a:lstStyle>
            <a:lvl1pPr>
              <a:defRPr sz="750"/>
            </a:lvl1pPr>
          </a:lstStyle>
          <a:p>
            <a:fld id="{DC446B52-5B80-46B3-A81A-C871A971E903}" type="slidenum">
              <a:rPr lang="en-GB" smtClean="0"/>
              <a:t>‹#›</a:t>
            </a:fld>
            <a:endParaRPr lang="en-GB"/>
          </a:p>
        </p:txBody>
      </p:sp>
      <p:cxnSp>
        <p:nvCxnSpPr>
          <p:cNvPr id="8" name="Straight Connector 7"/>
          <p:cNvCxnSpPr/>
          <p:nvPr/>
        </p:nvCxnSpPr>
        <p:spPr>
          <a:xfrm>
            <a:off x="-57150" y="6242624"/>
            <a:ext cx="9251156" cy="0"/>
          </a:xfrm>
          <a:prstGeom prst="line">
            <a:avLst/>
          </a:prstGeom>
          <a:ln w="142875">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Image result for mountain ash comprehensive school"/>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7500" y1="39726" x2="10500" y2="69863"/>
                        <a14:foregroundMark x1="13500" y1="34247" x2="15500" y2="45890"/>
                        <a14:foregroundMark x1="12500" y1="26712" x2="9500" y2="32877"/>
                        <a14:foregroundMark x1="2500" y1="36986" x2="7500" y2="44521"/>
                        <a14:foregroundMark x1="7000" y1="49315" x2="3500" y2="61644"/>
                        <a14:foregroundMark x1="6500" y1="74658" x2="3000" y2="82192"/>
                        <a14:foregroundMark x1="10500" y1="79452" x2="10500" y2="81507"/>
                        <a14:foregroundMark x1="13500" y1="82192" x2="11500" y2="78082"/>
                        <a14:foregroundMark x1="21000" y1="64384" x2="13500" y2="64384"/>
                        <a14:foregroundMark x1="27000" y1="67808" x2="20500" y2="73973"/>
                        <a14:foregroundMark x1="78500" y1="46575" x2="85500" y2="50000"/>
                        <a14:foregroundMark x1="88500" y1="33562" x2="84000" y2="41096"/>
                        <a14:foregroundMark x1="88500" y1="23973" x2="91500" y2="26712"/>
                        <a14:foregroundMark x1="73000" y1="28767" x2="73500" y2="38356"/>
                        <a14:foregroundMark x1="97500" y1="36301" x2="93500" y2="42466"/>
                        <a14:foregroundMark x1="88500" y1="60274" x2="89500" y2="75342"/>
                        <a14:foregroundMark x1="94500" y1="79452" x2="95500" y2="89041"/>
                        <a14:foregroundMark x1="87000" y1="82192" x2="91500" y2="79452"/>
                        <a14:foregroundMark x1="75000" y1="69178" x2="78500" y2="73288"/>
                        <a14:foregroundMark x1="71000" y1="90411" x2="63500" y2="89041"/>
                      </a14:backgroundRemoval>
                    </a14:imgEffect>
                  </a14:imgLayer>
                </a14:imgProps>
              </a:ext>
              <a:ext uri="{28A0092B-C50C-407E-A947-70E740481C1C}">
                <a14:useLocalDpi xmlns:a14="http://schemas.microsoft.com/office/drawing/2010/main" val="0"/>
              </a:ext>
            </a:extLst>
          </a:blip>
          <a:srcRect/>
          <a:stretch>
            <a:fillRect/>
          </a:stretch>
        </p:blipFill>
        <p:spPr bwMode="auto">
          <a:xfrm>
            <a:off x="75174" y="5426003"/>
            <a:ext cx="1428750"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39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6C640-E1A7-4AA4-ADFB-5BEA319685E9}"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13984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6C640-E1A7-4AA4-ADFB-5BEA319685E9}"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167521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6C640-E1A7-4AA4-ADFB-5BEA319685E9}"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125703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56C640-E1A7-4AA4-ADFB-5BEA319685E9}"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247046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56C640-E1A7-4AA4-ADFB-5BEA319685E9}"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112775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56C640-E1A7-4AA4-ADFB-5BEA319685E9}" type="datetimeFigureOut">
              <a:rPr lang="en-GB" smtClean="0"/>
              <a:t>13/11/2024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153449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56C640-E1A7-4AA4-ADFB-5BEA319685E9}" type="datetimeFigureOut">
              <a:rPr lang="en-GB" smtClean="0"/>
              <a:t>13/11/2024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279642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6C640-E1A7-4AA4-ADFB-5BEA319685E9}" type="datetimeFigureOut">
              <a:rPr lang="en-GB" smtClean="0"/>
              <a:t>13/11/2024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86200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56C640-E1A7-4AA4-ADFB-5BEA319685E9}"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381492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456C640-E1A7-4AA4-ADFB-5BEA319685E9}"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446B52-5B80-46B3-A81A-C871A971E903}" type="slidenum">
              <a:rPr lang="en-GB" smtClean="0"/>
              <a:t>‹#›</a:t>
            </a:fld>
            <a:endParaRPr lang="en-GB"/>
          </a:p>
        </p:txBody>
      </p:sp>
    </p:spTree>
    <p:extLst>
      <p:ext uri="{BB962C8B-B14F-4D97-AF65-F5344CB8AC3E}">
        <p14:creationId xmlns:p14="http://schemas.microsoft.com/office/powerpoint/2010/main" val="375247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456C640-E1A7-4AA4-ADFB-5BEA319685E9}" type="datetimeFigureOut">
              <a:rPr lang="en-GB" smtClean="0"/>
              <a:t>13/11/2024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446B52-5B80-46B3-A81A-C871A971E903}" type="slidenum">
              <a:rPr lang="en-GB" smtClean="0"/>
              <a:t>‹#›</a:t>
            </a:fld>
            <a:endParaRPr lang="en-GB"/>
          </a:p>
        </p:txBody>
      </p:sp>
      <p:cxnSp>
        <p:nvCxnSpPr>
          <p:cNvPr id="7" name="Straight Connector 6"/>
          <p:cNvCxnSpPr/>
          <p:nvPr/>
        </p:nvCxnSpPr>
        <p:spPr>
          <a:xfrm>
            <a:off x="-57150" y="6374658"/>
            <a:ext cx="9251156" cy="0"/>
          </a:xfrm>
          <a:prstGeom prst="line">
            <a:avLst/>
          </a:prstGeom>
          <a:ln w="508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4"/>
          <p:cNvSpPr txBox="1">
            <a:spLocks/>
          </p:cNvSpPr>
          <p:nvPr/>
        </p:nvSpPr>
        <p:spPr>
          <a:xfrm>
            <a:off x="1503924" y="6410828"/>
            <a:ext cx="3086100" cy="365125"/>
          </a:xfrm>
          <a:prstGeom prst="rect">
            <a:avLst/>
          </a:prstGeom>
          <a:effectLst>
            <a:outerShdw blurRad="50800" dist="38100" dir="2700000" algn="tl" rotWithShape="0">
              <a:prstClr val="black">
                <a:alpha val="40000"/>
              </a:prstClr>
            </a:outerShdw>
          </a:effectLst>
        </p:spPr>
        <p:txBody>
          <a:bodyP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Mountain Ash Comprehensive School</a:t>
            </a:r>
          </a:p>
        </p:txBody>
      </p:sp>
      <p:sp>
        <p:nvSpPr>
          <p:cNvPr id="9" name="Slide Number Placeholder 5"/>
          <p:cNvSpPr txBox="1">
            <a:spLocks/>
          </p:cNvSpPr>
          <p:nvPr/>
        </p:nvSpPr>
        <p:spPr>
          <a:xfrm>
            <a:off x="2457308" y="6619863"/>
            <a:ext cx="1982510" cy="257702"/>
          </a:xfrm>
          <a:prstGeom prst="rect">
            <a:avLst/>
          </a:prstGeom>
          <a:effectLst>
            <a:outerShdw blurRad="50800" dist="38100" dir="2700000" algn="tl" rotWithShape="0">
              <a:prstClr val="black">
                <a:alpha val="40000"/>
              </a:prstClr>
            </a:outerShdw>
          </a:effectLst>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t>Template designed by MACS Digital Leaders</a:t>
            </a:r>
          </a:p>
        </p:txBody>
      </p:sp>
      <p:cxnSp>
        <p:nvCxnSpPr>
          <p:cNvPr id="10" name="Straight Connector 9"/>
          <p:cNvCxnSpPr/>
          <p:nvPr/>
        </p:nvCxnSpPr>
        <p:spPr>
          <a:xfrm>
            <a:off x="-57150" y="6242624"/>
            <a:ext cx="9251156" cy="0"/>
          </a:xfrm>
          <a:prstGeom prst="line">
            <a:avLst/>
          </a:prstGeom>
          <a:ln w="142875">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Image result for mountain ash comprehensive school"/>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17500" y1="39726" x2="10500" y2="69863"/>
                        <a14:foregroundMark x1="13500" y1="34247" x2="15500" y2="45890"/>
                        <a14:foregroundMark x1="12500" y1="26712" x2="9500" y2="32877"/>
                        <a14:foregroundMark x1="2500" y1="36986" x2="7500" y2="44521"/>
                        <a14:foregroundMark x1="7000" y1="49315" x2="3500" y2="61644"/>
                        <a14:foregroundMark x1="6500" y1="74658" x2="3000" y2="82192"/>
                        <a14:foregroundMark x1="10500" y1="79452" x2="10500" y2="81507"/>
                        <a14:foregroundMark x1="13500" y1="82192" x2="11500" y2="78082"/>
                        <a14:foregroundMark x1="21000" y1="64384" x2="13500" y2="64384"/>
                        <a14:foregroundMark x1="27000" y1="67808" x2="20500" y2="73973"/>
                        <a14:foregroundMark x1="78500" y1="46575" x2="85500" y2="50000"/>
                        <a14:foregroundMark x1="88500" y1="33562" x2="84000" y2="41096"/>
                        <a14:foregroundMark x1="88500" y1="23973" x2="91500" y2="26712"/>
                        <a14:foregroundMark x1="73000" y1="28767" x2="73500" y2="38356"/>
                        <a14:foregroundMark x1="97500" y1="36301" x2="93500" y2="42466"/>
                        <a14:foregroundMark x1="88500" y1="60274" x2="89500" y2="75342"/>
                        <a14:foregroundMark x1="94500" y1="79452" x2="95500" y2="89041"/>
                        <a14:foregroundMark x1="87000" y1="82192" x2="91500" y2="79452"/>
                        <a14:foregroundMark x1="75000" y1="69178" x2="78500" y2="73288"/>
                        <a14:foregroundMark x1="71000" y1="90411" x2="63500" y2="89041"/>
                      </a14:backgroundRemoval>
                    </a14:imgEffect>
                  </a14:imgLayer>
                </a14:imgProps>
              </a:ext>
              <a:ext uri="{28A0092B-C50C-407E-A947-70E740481C1C}">
                <a14:useLocalDpi xmlns:a14="http://schemas.microsoft.com/office/drawing/2010/main" val="0"/>
              </a:ext>
            </a:extLst>
          </a:blip>
          <a:srcRect/>
          <a:stretch>
            <a:fillRect/>
          </a:stretch>
        </p:blipFill>
        <p:spPr bwMode="auto">
          <a:xfrm>
            <a:off x="75174" y="5426003"/>
            <a:ext cx="1428750" cy="1390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95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hYBPdQIA6I"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c_SyDYUZmow"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mailto:rhiannon.palmer@macs.uk.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8IFsdfk3mlk"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u9YgJjSCT08"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0Ze5p9B_XtY"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E9B2-9F46-4E3A-8664-212DC280CB53}"/>
              </a:ext>
            </a:extLst>
          </p:cNvPr>
          <p:cNvSpPr>
            <a:spLocks noGrp="1"/>
          </p:cNvSpPr>
          <p:nvPr>
            <p:ph type="ctrTitle"/>
          </p:nvPr>
        </p:nvSpPr>
        <p:spPr>
          <a:xfrm>
            <a:off x="531844" y="1435872"/>
            <a:ext cx="8238931" cy="1844772"/>
          </a:xfrm>
        </p:spPr>
        <p:txBody>
          <a:bodyPr>
            <a:normAutofit/>
          </a:bodyPr>
          <a:lstStyle/>
          <a:p>
            <a:r>
              <a:rPr lang="en-GB" sz="6000" b="1" dirty="0">
                <a:latin typeface="+mn-lt"/>
                <a:cs typeface="Arial" panose="020B0604020202020204" pitchFamily="34" charset="0"/>
              </a:rPr>
              <a:t>A Level English Literature</a:t>
            </a:r>
          </a:p>
        </p:txBody>
      </p:sp>
      <p:sp>
        <p:nvSpPr>
          <p:cNvPr id="3" name="Subtitle 2">
            <a:extLst>
              <a:ext uri="{FF2B5EF4-FFF2-40B4-BE49-F238E27FC236}">
                <a16:creationId xmlns:a16="http://schemas.microsoft.com/office/drawing/2014/main" id="{1B6C07E2-1CD6-4895-88ED-8C4639852F09}"/>
              </a:ext>
            </a:extLst>
          </p:cNvPr>
          <p:cNvSpPr>
            <a:spLocks noGrp="1"/>
          </p:cNvSpPr>
          <p:nvPr>
            <p:ph type="subTitle" idx="1"/>
          </p:nvPr>
        </p:nvSpPr>
        <p:spPr>
          <a:xfrm>
            <a:off x="1222310" y="3925389"/>
            <a:ext cx="6858000" cy="1655762"/>
          </a:xfrm>
        </p:spPr>
        <p:txBody>
          <a:bodyPr>
            <a:normAutofit/>
          </a:bodyPr>
          <a:lstStyle/>
          <a:p>
            <a:r>
              <a:rPr lang="en-GB" sz="3200" dirty="0">
                <a:latin typeface="Arial" panose="020B0604020202020204" pitchFamily="34" charset="0"/>
                <a:cs typeface="Arial" panose="020B0604020202020204" pitchFamily="34" charset="0"/>
              </a:rPr>
              <a:t>Course Outline at Mountain Ash Comprehensive School</a:t>
            </a:r>
          </a:p>
        </p:txBody>
      </p:sp>
    </p:spTree>
    <p:extLst>
      <p:ext uri="{BB962C8B-B14F-4D97-AF65-F5344CB8AC3E}">
        <p14:creationId xmlns:p14="http://schemas.microsoft.com/office/powerpoint/2010/main" val="67211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103500" y="186182"/>
            <a:ext cx="8937000" cy="860336"/>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A2 Unit – Year 13</a:t>
            </a:r>
            <a:endParaRPr sz="4400" b="1" dirty="0"/>
          </a:p>
        </p:txBody>
      </p:sp>
      <p:graphicFrame>
        <p:nvGraphicFramePr>
          <p:cNvPr id="10" name="Table 6">
            <a:extLst>
              <a:ext uri="{FF2B5EF4-FFF2-40B4-BE49-F238E27FC236}">
                <a16:creationId xmlns:a16="http://schemas.microsoft.com/office/drawing/2014/main" id="{0C6FEA8C-9BE7-9305-B3F2-662FD3C19457}"/>
              </a:ext>
            </a:extLst>
          </p:cNvPr>
          <p:cNvGraphicFramePr>
            <a:graphicFrameLocks noGrp="1"/>
          </p:cNvGraphicFramePr>
          <p:nvPr>
            <p:extLst>
              <p:ext uri="{D42A27DB-BD31-4B8C-83A1-F6EECF244321}">
                <p14:modId xmlns:p14="http://schemas.microsoft.com/office/powerpoint/2010/main" val="1556193644"/>
              </p:ext>
            </p:extLst>
          </p:nvPr>
        </p:nvGraphicFramePr>
        <p:xfrm>
          <a:off x="103500" y="1263087"/>
          <a:ext cx="8937000" cy="4663440"/>
        </p:xfrm>
        <a:graphic>
          <a:graphicData uri="http://schemas.openxmlformats.org/drawingml/2006/table">
            <a:tbl>
              <a:tblPr firstRow="1" bandRow="1">
                <a:tableStyleId>{5940675A-B579-460E-94D1-54222C63F5DA}</a:tableStyleId>
              </a:tblPr>
              <a:tblGrid>
                <a:gridCol w="5382900">
                  <a:extLst>
                    <a:ext uri="{9D8B030D-6E8A-4147-A177-3AD203B41FA5}">
                      <a16:colId xmlns:a16="http://schemas.microsoft.com/office/drawing/2014/main" val="1542936053"/>
                    </a:ext>
                  </a:extLst>
                </a:gridCol>
                <a:gridCol w="1905000">
                  <a:extLst>
                    <a:ext uri="{9D8B030D-6E8A-4147-A177-3AD203B41FA5}">
                      <a16:colId xmlns:a16="http://schemas.microsoft.com/office/drawing/2014/main" val="3769234484"/>
                    </a:ext>
                  </a:extLst>
                </a:gridCol>
                <a:gridCol w="1649100">
                  <a:extLst>
                    <a:ext uri="{9D8B030D-6E8A-4147-A177-3AD203B41FA5}">
                      <a16:colId xmlns:a16="http://schemas.microsoft.com/office/drawing/2014/main" val="2564885517"/>
                    </a:ext>
                  </a:extLst>
                </a:gridCol>
              </a:tblGrid>
              <a:tr h="558838">
                <a:tc>
                  <a:txBody>
                    <a:bodyPr/>
                    <a:lstStyle/>
                    <a:p>
                      <a:pPr algn="ctr"/>
                      <a:r>
                        <a:rPr lang="en-GB" sz="2400" b="1" dirty="0"/>
                        <a:t>Unit</a:t>
                      </a:r>
                      <a:r>
                        <a:rPr lang="en-GB" sz="2400" b="1" baseline="0" dirty="0"/>
                        <a:t> 3: Poetry Pre-1900 and Unseen Poetry</a:t>
                      </a:r>
                      <a:endParaRPr lang="en-GB" sz="2400" b="1" dirty="0"/>
                    </a:p>
                  </a:txBody>
                  <a:tcPr anchor="ctr">
                    <a:solidFill>
                      <a:schemeClr val="accent1">
                        <a:lumMod val="60000"/>
                        <a:lumOff val="40000"/>
                      </a:schemeClr>
                    </a:solidFill>
                  </a:tcPr>
                </a:tc>
                <a:tc>
                  <a:txBody>
                    <a:bodyPr/>
                    <a:lstStyle/>
                    <a:p>
                      <a:pPr algn="ctr"/>
                      <a:r>
                        <a:rPr lang="en-GB" sz="2400" b="1" dirty="0"/>
                        <a:t>2 hours</a:t>
                      </a:r>
                    </a:p>
                  </a:txBody>
                  <a:tcPr anchor="ctr">
                    <a:solidFill>
                      <a:schemeClr val="accent1">
                        <a:lumMod val="40000"/>
                        <a:lumOff val="60000"/>
                      </a:schemeClr>
                    </a:solidFill>
                  </a:tcPr>
                </a:tc>
                <a:tc>
                  <a:txBody>
                    <a:bodyPr/>
                    <a:lstStyle/>
                    <a:p>
                      <a:pPr algn="ctr"/>
                      <a:r>
                        <a:rPr lang="en-GB" sz="2400" b="1" dirty="0"/>
                        <a:t>20%</a:t>
                      </a:r>
                    </a:p>
                  </a:txBody>
                  <a:tcPr anchor="ctr">
                    <a:solidFill>
                      <a:schemeClr val="accent1">
                        <a:lumMod val="40000"/>
                        <a:lumOff val="60000"/>
                      </a:schemeClr>
                    </a:solidFill>
                  </a:tcPr>
                </a:tc>
                <a:extLst>
                  <a:ext uri="{0D108BD9-81ED-4DB2-BD59-A6C34878D82A}">
                    <a16:rowId xmlns:a16="http://schemas.microsoft.com/office/drawing/2014/main" val="494054934"/>
                  </a:ext>
                </a:extLst>
              </a:tr>
              <a:tr h="413605">
                <a:tc gridSpan="3">
                  <a:txBody>
                    <a:bodyPr/>
                    <a:lstStyle/>
                    <a:p>
                      <a:pPr algn="l"/>
                      <a:r>
                        <a:rPr lang="en-GB" sz="2400" u="sng" dirty="0"/>
                        <a:t>Section A:</a:t>
                      </a:r>
                      <a:r>
                        <a:rPr lang="en-GB" sz="2400" u="sng" baseline="0" dirty="0"/>
                        <a:t> Poetry Pre-1900 – John Donne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u="none" baseline="0" dirty="0"/>
                        <a:t>This section requires you to </a:t>
                      </a:r>
                      <a:r>
                        <a:rPr lang="en-GB" sz="2400" dirty="0"/>
                        <a:t>critically analyse </a:t>
                      </a:r>
                      <a:r>
                        <a:rPr lang="en-GB" sz="2400" b="1" dirty="0"/>
                        <a:t>one</a:t>
                      </a:r>
                      <a:r>
                        <a:rPr lang="en-GB" sz="2400" dirty="0"/>
                        <a:t> poem </a:t>
                      </a:r>
                      <a:r>
                        <a:rPr lang="en-GB" sz="2400" b="0" baseline="0" dirty="0"/>
                        <a:t>and answer </a:t>
                      </a:r>
                      <a:r>
                        <a:rPr lang="en-GB" sz="2400" b="1" baseline="0" dirty="0"/>
                        <a:t>one linked essay question </a:t>
                      </a:r>
                      <a:r>
                        <a:rPr lang="en-GB" sz="2400" b="0" baseline="0" dirty="0"/>
                        <a:t>on </a:t>
                      </a:r>
                      <a:r>
                        <a:rPr lang="en-GB" sz="2400" b="1" baseline="0" dirty="0"/>
                        <a:t>John Donne. </a:t>
                      </a:r>
                      <a:r>
                        <a:rPr lang="en-GB" sz="2400" dirty="0"/>
                        <a:t>You will need to analyse how meanings are shaped in poetry and the ways writers adapt structure, form and language in poetry for effect.  </a:t>
                      </a:r>
                    </a:p>
                  </a:txBody>
                  <a:tcPr anchor="ctr">
                    <a:solidFill>
                      <a:schemeClr val="accent1">
                        <a:lumMod val="20000"/>
                        <a:lumOff val="80000"/>
                      </a:schemeClr>
                    </a:solidFill>
                  </a:tcPr>
                </a:tc>
                <a:tc hMerge="1">
                  <a:txBody>
                    <a:bodyPr/>
                    <a:lstStyle/>
                    <a:p>
                      <a:endParaRPr lang="en-GB"/>
                    </a:p>
                  </a:txBody>
                  <a:tcPr/>
                </a:tc>
                <a:tc hMerge="1">
                  <a:txBody>
                    <a:bodyPr/>
                    <a:lstStyle/>
                    <a:p>
                      <a:endParaRPr lang="en-GB" sz="2400" dirty="0"/>
                    </a:p>
                  </a:txBody>
                  <a:tcPr/>
                </a:tc>
                <a:extLst>
                  <a:ext uri="{0D108BD9-81ED-4DB2-BD59-A6C34878D82A}">
                    <a16:rowId xmlns:a16="http://schemas.microsoft.com/office/drawing/2014/main" val="3609392534"/>
                  </a:ext>
                </a:extLst>
              </a:tr>
              <a:tr h="413605">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2400" u="sng" dirty="0"/>
                        <a:t>Section B:</a:t>
                      </a:r>
                      <a:r>
                        <a:rPr lang="en-GB" sz="2400" u="sng" baseline="0" dirty="0"/>
                        <a:t> Unseen Poetry</a:t>
                      </a:r>
                    </a:p>
                    <a:p>
                      <a:pPr marL="0" marR="0" indent="0" algn="l" defTabSz="685800" rtl="0" eaLnBrk="1" fontAlgn="auto" latinLnBrk="0" hangingPunct="1">
                        <a:lnSpc>
                          <a:spcPct val="100000"/>
                        </a:lnSpc>
                        <a:spcBef>
                          <a:spcPts val="0"/>
                        </a:spcBef>
                        <a:spcAft>
                          <a:spcPts val="0"/>
                        </a:spcAft>
                        <a:buClrTx/>
                        <a:buSzTx/>
                        <a:buFontTx/>
                        <a:buNone/>
                        <a:tabLst/>
                        <a:defRPr/>
                      </a:pPr>
                      <a:r>
                        <a:rPr lang="en-GB" sz="2400" u="none" baseline="0" dirty="0"/>
                        <a:t>This section requires you to answer </a:t>
                      </a:r>
                      <a:r>
                        <a:rPr lang="en-GB" sz="2400" b="1" u="none" baseline="0" dirty="0"/>
                        <a:t>o</a:t>
                      </a:r>
                      <a:r>
                        <a:rPr lang="en-GB" sz="2400" b="1" dirty="0"/>
                        <a:t>ne</a:t>
                      </a:r>
                      <a:r>
                        <a:rPr lang="en-GB" sz="2400" dirty="0"/>
                        <a:t> question comparing two unseen poems. It gives</a:t>
                      </a:r>
                      <a:r>
                        <a:rPr lang="en-GB" sz="2400" baseline="0" dirty="0"/>
                        <a:t> you an</a:t>
                      </a:r>
                      <a:r>
                        <a:rPr lang="en-GB" sz="2400" dirty="0"/>
                        <a:t> opportunity to reflect on the knowledge that you’ve gained from the course and apply your literary analysis skills to the examine</a:t>
                      </a:r>
                      <a:r>
                        <a:rPr lang="en-GB" sz="2400" baseline="0" dirty="0"/>
                        <a:t> two poems that are new to you</a:t>
                      </a:r>
                      <a:r>
                        <a:rPr lang="en-GB" sz="2400" dirty="0"/>
                        <a:t>.</a:t>
                      </a:r>
                      <a:endParaRPr lang="en-GB" sz="2400" u="sng" baseline="0" dirty="0"/>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2382805"/>
                  </a:ext>
                </a:extLst>
              </a:tr>
            </a:tbl>
          </a:graphicData>
        </a:graphic>
      </p:graphicFrame>
    </p:spTree>
    <p:extLst>
      <p:ext uri="{BB962C8B-B14F-4D97-AF65-F5344CB8AC3E}">
        <p14:creationId xmlns:p14="http://schemas.microsoft.com/office/powerpoint/2010/main" val="47652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86083" y="107804"/>
            <a:ext cx="8937000" cy="54533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John Donne</a:t>
            </a:r>
            <a:endParaRPr sz="3200" b="1" dirty="0"/>
          </a:p>
        </p:txBody>
      </p:sp>
      <p:pic>
        <p:nvPicPr>
          <p:cNvPr id="2" name="ghYBPdQIA6I"/>
          <p:cNvPicPr>
            <a:picLocks noRot="1" noChangeAspect="1"/>
          </p:cNvPicPr>
          <p:nvPr>
            <a:videoFile r:link="rId1"/>
          </p:nvPr>
        </p:nvPicPr>
        <p:blipFill>
          <a:blip r:embed="rId4"/>
          <a:stretch>
            <a:fillRect/>
          </a:stretch>
        </p:blipFill>
        <p:spPr>
          <a:xfrm>
            <a:off x="0" y="828675"/>
            <a:ext cx="9144000" cy="6029325"/>
          </a:xfrm>
          <a:prstGeom prst="rect">
            <a:avLst/>
          </a:prstGeom>
        </p:spPr>
      </p:pic>
    </p:spTree>
    <p:extLst>
      <p:ext uri="{BB962C8B-B14F-4D97-AF65-F5344CB8AC3E}">
        <p14:creationId xmlns:p14="http://schemas.microsoft.com/office/powerpoint/2010/main" val="803763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103500" y="186182"/>
            <a:ext cx="8937000" cy="860336"/>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A2 Unit – Year 13</a:t>
            </a:r>
            <a:endParaRPr sz="4400" b="1" dirty="0"/>
          </a:p>
        </p:txBody>
      </p:sp>
      <p:graphicFrame>
        <p:nvGraphicFramePr>
          <p:cNvPr id="10" name="Table 6">
            <a:extLst>
              <a:ext uri="{FF2B5EF4-FFF2-40B4-BE49-F238E27FC236}">
                <a16:creationId xmlns:a16="http://schemas.microsoft.com/office/drawing/2014/main" id="{0C6FEA8C-9BE7-9305-B3F2-662FD3C19457}"/>
              </a:ext>
            </a:extLst>
          </p:cNvPr>
          <p:cNvGraphicFramePr>
            <a:graphicFrameLocks noGrp="1"/>
          </p:cNvGraphicFramePr>
          <p:nvPr>
            <p:extLst>
              <p:ext uri="{D42A27DB-BD31-4B8C-83A1-F6EECF244321}">
                <p14:modId xmlns:p14="http://schemas.microsoft.com/office/powerpoint/2010/main" val="3392490318"/>
              </p:ext>
            </p:extLst>
          </p:nvPr>
        </p:nvGraphicFramePr>
        <p:xfrm>
          <a:off x="103500" y="1263087"/>
          <a:ext cx="8937000" cy="4399318"/>
        </p:xfrm>
        <a:graphic>
          <a:graphicData uri="http://schemas.openxmlformats.org/drawingml/2006/table">
            <a:tbl>
              <a:tblPr firstRow="1" bandRow="1">
                <a:tableStyleId>{5940675A-B579-460E-94D1-54222C63F5DA}</a:tableStyleId>
              </a:tblPr>
              <a:tblGrid>
                <a:gridCol w="5382900">
                  <a:extLst>
                    <a:ext uri="{9D8B030D-6E8A-4147-A177-3AD203B41FA5}">
                      <a16:colId xmlns:a16="http://schemas.microsoft.com/office/drawing/2014/main" val="1542936053"/>
                    </a:ext>
                  </a:extLst>
                </a:gridCol>
                <a:gridCol w="1905000">
                  <a:extLst>
                    <a:ext uri="{9D8B030D-6E8A-4147-A177-3AD203B41FA5}">
                      <a16:colId xmlns:a16="http://schemas.microsoft.com/office/drawing/2014/main" val="3769234484"/>
                    </a:ext>
                  </a:extLst>
                </a:gridCol>
                <a:gridCol w="1649100">
                  <a:extLst>
                    <a:ext uri="{9D8B030D-6E8A-4147-A177-3AD203B41FA5}">
                      <a16:colId xmlns:a16="http://schemas.microsoft.com/office/drawing/2014/main" val="2564885517"/>
                    </a:ext>
                  </a:extLst>
                </a:gridCol>
              </a:tblGrid>
              <a:tr h="558838">
                <a:tc>
                  <a:txBody>
                    <a:bodyPr/>
                    <a:lstStyle/>
                    <a:p>
                      <a:pPr algn="ctr"/>
                      <a:r>
                        <a:rPr lang="en-GB" sz="2400" b="1" dirty="0"/>
                        <a:t>Unit</a:t>
                      </a:r>
                      <a:r>
                        <a:rPr lang="en-GB" sz="2400" b="1" baseline="0" dirty="0"/>
                        <a:t> 4: Shakespeare – ‘Hamlet’</a:t>
                      </a:r>
                      <a:endParaRPr lang="en-GB" sz="2400" b="1" dirty="0"/>
                    </a:p>
                  </a:txBody>
                  <a:tcPr anchor="ctr">
                    <a:solidFill>
                      <a:schemeClr val="accent1">
                        <a:lumMod val="60000"/>
                        <a:lumOff val="40000"/>
                      </a:schemeClr>
                    </a:solidFill>
                  </a:tcPr>
                </a:tc>
                <a:tc>
                  <a:txBody>
                    <a:bodyPr/>
                    <a:lstStyle/>
                    <a:p>
                      <a:pPr algn="ctr"/>
                      <a:r>
                        <a:rPr lang="en-GB" sz="2400" b="1" dirty="0"/>
                        <a:t>2 hours</a:t>
                      </a:r>
                    </a:p>
                  </a:txBody>
                  <a:tcPr anchor="ctr">
                    <a:solidFill>
                      <a:schemeClr val="accent1">
                        <a:lumMod val="40000"/>
                        <a:lumOff val="60000"/>
                      </a:schemeClr>
                    </a:solidFill>
                  </a:tcPr>
                </a:tc>
                <a:tc>
                  <a:txBody>
                    <a:bodyPr/>
                    <a:lstStyle/>
                    <a:p>
                      <a:pPr algn="ctr"/>
                      <a:r>
                        <a:rPr lang="en-GB" sz="2400" b="1" dirty="0"/>
                        <a:t>20%</a:t>
                      </a:r>
                    </a:p>
                  </a:txBody>
                  <a:tcPr anchor="ctr">
                    <a:solidFill>
                      <a:schemeClr val="accent1">
                        <a:lumMod val="40000"/>
                        <a:lumOff val="60000"/>
                      </a:schemeClr>
                    </a:solidFill>
                  </a:tcPr>
                </a:tc>
                <a:extLst>
                  <a:ext uri="{0D108BD9-81ED-4DB2-BD59-A6C34878D82A}">
                    <a16:rowId xmlns:a16="http://schemas.microsoft.com/office/drawing/2014/main" val="494054934"/>
                  </a:ext>
                </a:extLst>
              </a:tr>
              <a:tr h="413605">
                <a:tc gridSpan="3">
                  <a:txBody>
                    <a:bodyPr/>
                    <a:lstStyle/>
                    <a:p>
                      <a:pPr algn="l"/>
                      <a:r>
                        <a:rPr lang="en-GB" sz="2400" u="sng" dirty="0"/>
                        <a:t>Section A: Shakespeare Extract</a:t>
                      </a:r>
                    </a:p>
                    <a:p>
                      <a:pPr algn="l"/>
                      <a:r>
                        <a:rPr lang="en-GB" sz="2400" u="none" baseline="0" dirty="0"/>
                        <a:t>This section requires you to answer </a:t>
                      </a:r>
                      <a:r>
                        <a:rPr lang="en-GB" sz="2400" b="1" u="none" baseline="0" dirty="0"/>
                        <a:t>one extract question </a:t>
                      </a:r>
                      <a:r>
                        <a:rPr lang="en-GB" sz="2400" b="0" u="none" baseline="0" dirty="0"/>
                        <a:t>from ‘Hamlet’. You will need to use a range of literary concepts and terminology to organise your response in a clear and effective academic style. </a:t>
                      </a:r>
                      <a:endParaRPr lang="en-GB" sz="2400" dirty="0"/>
                    </a:p>
                  </a:txBody>
                  <a:tcPr anchor="ctr">
                    <a:solidFill>
                      <a:schemeClr val="accent1">
                        <a:lumMod val="20000"/>
                        <a:lumOff val="80000"/>
                      </a:schemeClr>
                    </a:solidFill>
                  </a:tcPr>
                </a:tc>
                <a:tc hMerge="1">
                  <a:txBody>
                    <a:bodyPr/>
                    <a:lstStyle/>
                    <a:p>
                      <a:endParaRPr lang="en-GB"/>
                    </a:p>
                  </a:txBody>
                  <a:tcPr/>
                </a:tc>
                <a:tc hMerge="1">
                  <a:txBody>
                    <a:bodyPr/>
                    <a:lstStyle/>
                    <a:p>
                      <a:endParaRPr lang="en-GB" sz="2400" dirty="0"/>
                    </a:p>
                  </a:txBody>
                  <a:tcPr/>
                </a:tc>
                <a:extLst>
                  <a:ext uri="{0D108BD9-81ED-4DB2-BD59-A6C34878D82A}">
                    <a16:rowId xmlns:a16="http://schemas.microsoft.com/office/drawing/2014/main" val="3609392534"/>
                  </a:ext>
                </a:extLst>
              </a:tr>
              <a:tr h="413605">
                <a:tc gridSpan="3">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2400" u="sng" dirty="0"/>
                        <a:t>Section B: Shakespeare Essay</a:t>
                      </a:r>
                    </a:p>
                    <a:p>
                      <a:pPr marL="0" marR="0" indent="0" algn="l" defTabSz="685800" rtl="0" eaLnBrk="1" fontAlgn="auto" latinLnBrk="0" hangingPunct="1">
                        <a:lnSpc>
                          <a:spcPct val="100000"/>
                        </a:lnSpc>
                        <a:spcBef>
                          <a:spcPts val="0"/>
                        </a:spcBef>
                        <a:spcAft>
                          <a:spcPts val="0"/>
                        </a:spcAft>
                        <a:buClrTx/>
                        <a:buSzTx/>
                        <a:buFontTx/>
                        <a:buNone/>
                        <a:tabLst/>
                        <a:defRPr/>
                      </a:pPr>
                      <a:r>
                        <a:rPr lang="en-GB" sz="2400" u="none" baseline="0" dirty="0"/>
                        <a:t>This section requires you to answer </a:t>
                      </a:r>
                      <a:r>
                        <a:rPr lang="en-GB" sz="2400" b="1" u="none" baseline="0" dirty="0"/>
                        <a:t>o</a:t>
                      </a:r>
                      <a:r>
                        <a:rPr lang="en-GB" sz="2400" b="1" dirty="0"/>
                        <a:t>ne</a:t>
                      </a:r>
                      <a:r>
                        <a:rPr lang="en-GB" sz="2400" dirty="0"/>
                        <a:t> essay question from a choice of two</a:t>
                      </a:r>
                      <a:r>
                        <a:rPr lang="en-GB" sz="2400" baseline="0" dirty="0"/>
                        <a:t> on ‘Hamlet’. You will need to show understanding of the cultural and contextual influences of the time and reflect on different interpretations.</a:t>
                      </a:r>
                      <a:endParaRPr lang="en-GB" sz="2400" u="sng" baseline="0" dirty="0"/>
                    </a:p>
                  </a:txBody>
                  <a:tcPr anchor="ctr">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2382805"/>
                  </a:ext>
                </a:extLst>
              </a:tr>
            </a:tbl>
          </a:graphicData>
        </a:graphic>
      </p:graphicFrame>
    </p:spTree>
    <p:extLst>
      <p:ext uri="{BB962C8B-B14F-4D97-AF65-F5344CB8AC3E}">
        <p14:creationId xmlns:p14="http://schemas.microsoft.com/office/powerpoint/2010/main" val="88941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86083" y="107804"/>
            <a:ext cx="8937000" cy="54533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‘Hamlet’</a:t>
            </a:r>
            <a:endParaRPr sz="3200" b="1" dirty="0"/>
          </a:p>
        </p:txBody>
      </p:sp>
      <p:pic>
        <p:nvPicPr>
          <p:cNvPr id="3" name="c_SyDYUZmow"/>
          <p:cNvPicPr>
            <a:picLocks noRot="1" noChangeAspect="1"/>
          </p:cNvPicPr>
          <p:nvPr>
            <a:videoFile r:link="rId1"/>
          </p:nvPr>
        </p:nvPicPr>
        <p:blipFill>
          <a:blip r:embed="rId4"/>
          <a:stretch>
            <a:fillRect/>
          </a:stretch>
        </p:blipFill>
        <p:spPr>
          <a:xfrm>
            <a:off x="-17417" y="762000"/>
            <a:ext cx="9177867" cy="6096000"/>
          </a:xfrm>
          <a:prstGeom prst="rect">
            <a:avLst/>
          </a:prstGeom>
        </p:spPr>
      </p:pic>
    </p:spTree>
    <p:extLst>
      <p:ext uri="{BB962C8B-B14F-4D97-AF65-F5344CB8AC3E}">
        <p14:creationId xmlns:p14="http://schemas.microsoft.com/office/powerpoint/2010/main" val="224482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103500" y="186182"/>
            <a:ext cx="8937000" cy="860336"/>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A2 Unit – Year 13</a:t>
            </a:r>
            <a:endParaRPr sz="4400" b="1" dirty="0"/>
          </a:p>
        </p:txBody>
      </p:sp>
      <p:graphicFrame>
        <p:nvGraphicFramePr>
          <p:cNvPr id="10" name="Table 6">
            <a:extLst>
              <a:ext uri="{FF2B5EF4-FFF2-40B4-BE49-F238E27FC236}">
                <a16:creationId xmlns:a16="http://schemas.microsoft.com/office/drawing/2014/main" id="{0C6FEA8C-9BE7-9305-B3F2-662FD3C19457}"/>
              </a:ext>
            </a:extLst>
          </p:cNvPr>
          <p:cNvGraphicFramePr>
            <a:graphicFrameLocks noGrp="1"/>
          </p:cNvGraphicFramePr>
          <p:nvPr>
            <p:extLst>
              <p:ext uri="{D42A27DB-BD31-4B8C-83A1-F6EECF244321}">
                <p14:modId xmlns:p14="http://schemas.microsoft.com/office/powerpoint/2010/main" val="2891875933"/>
              </p:ext>
            </p:extLst>
          </p:nvPr>
        </p:nvGraphicFramePr>
        <p:xfrm>
          <a:off x="103500" y="1263087"/>
          <a:ext cx="8937000" cy="3942118"/>
        </p:xfrm>
        <a:graphic>
          <a:graphicData uri="http://schemas.openxmlformats.org/drawingml/2006/table">
            <a:tbl>
              <a:tblPr firstRow="1" bandRow="1">
                <a:tableStyleId>{5940675A-B579-460E-94D1-54222C63F5DA}</a:tableStyleId>
              </a:tblPr>
              <a:tblGrid>
                <a:gridCol w="5382900">
                  <a:extLst>
                    <a:ext uri="{9D8B030D-6E8A-4147-A177-3AD203B41FA5}">
                      <a16:colId xmlns:a16="http://schemas.microsoft.com/office/drawing/2014/main" val="1542936053"/>
                    </a:ext>
                  </a:extLst>
                </a:gridCol>
                <a:gridCol w="1905000">
                  <a:extLst>
                    <a:ext uri="{9D8B030D-6E8A-4147-A177-3AD203B41FA5}">
                      <a16:colId xmlns:a16="http://schemas.microsoft.com/office/drawing/2014/main" val="3769234484"/>
                    </a:ext>
                  </a:extLst>
                </a:gridCol>
                <a:gridCol w="1649100">
                  <a:extLst>
                    <a:ext uri="{9D8B030D-6E8A-4147-A177-3AD203B41FA5}">
                      <a16:colId xmlns:a16="http://schemas.microsoft.com/office/drawing/2014/main" val="2564885517"/>
                    </a:ext>
                  </a:extLst>
                </a:gridCol>
              </a:tblGrid>
              <a:tr h="558838">
                <a:tc>
                  <a:txBody>
                    <a:bodyPr/>
                    <a:lstStyle/>
                    <a:p>
                      <a:pPr algn="ctr"/>
                      <a:r>
                        <a:rPr lang="en-GB" sz="2400" b="1" dirty="0"/>
                        <a:t>Unit</a:t>
                      </a:r>
                      <a:r>
                        <a:rPr lang="en-GB" sz="2400" b="1" baseline="0" dirty="0"/>
                        <a:t> 5: Prose Study</a:t>
                      </a:r>
                      <a:endParaRPr lang="en-GB" sz="2400" b="1" dirty="0"/>
                    </a:p>
                  </a:txBody>
                  <a:tcPr anchor="ctr">
                    <a:solidFill>
                      <a:schemeClr val="accent1">
                        <a:lumMod val="60000"/>
                        <a:lumOff val="40000"/>
                      </a:schemeClr>
                    </a:solidFill>
                  </a:tcPr>
                </a:tc>
                <a:tc>
                  <a:txBody>
                    <a:bodyPr/>
                    <a:lstStyle/>
                    <a:p>
                      <a:pPr algn="ctr"/>
                      <a:r>
                        <a:rPr lang="en-GB" sz="2400" b="1" dirty="0"/>
                        <a:t>Coursework</a:t>
                      </a:r>
                    </a:p>
                  </a:txBody>
                  <a:tcPr anchor="ctr">
                    <a:solidFill>
                      <a:schemeClr val="accent1">
                        <a:lumMod val="40000"/>
                        <a:lumOff val="60000"/>
                      </a:schemeClr>
                    </a:solidFill>
                  </a:tcPr>
                </a:tc>
                <a:tc>
                  <a:txBody>
                    <a:bodyPr/>
                    <a:lstStyle/>
                    <a:p>
                      <a:pPr algn="ctr"/>
                      <a:r>
                        <a:rPr lang="en-GB" sz="2400" b="1" dirty="0"/>
                        <a:t>20%</a:t>
                      </a:r>
                    </a:p>
                  </a:txBody>
                  <a:tcPr anchor="ctr">
                    <a:solidFill>
                      <a:schemeClr val="accent1">
                        <a:lumMod val="40000"/>
                        <a:lumOff val="60000"/>
                      </a:schemeClr>
                    </a:solidFill>
                  </a:tcPr>
                </a:tc>
                <a:extLst>
                  <a:ext uri="{0D108BD9-81ED-4DB2-BD59-A6C34878D82A}">
                    <a16:rowId xmlns:a16="http://schemas.microsoft.com/office/drawing/2014/main" val="494054934"/>
                  </a:ext>
                </a:extLst>
              </a:tr>
              <a:tr h="413605">
                <a:tc gridSpan="3">
                  <a:txBody>
                    <a:bodyPr/>
                    <a:lstStyle/>
                    <a:p>
                      <a:pPr algn="l"/>
                      <a:r>
                        <a:rPr lang="en-GB" sz="2400" u="sng" dirty="0"/>
                        <a:t>Section A</a:t>
                      </a:r>
                    </a:p>
                    <a:p>
                      <a:pPr algn="l"/>
                      <a:r>
                        <a:rPr lang="en-GB" sz="2400" dirty="0"/>
                        <a:t>This unit is internally assessed and externally moderated. It is an opportunity to write an</a:t>
                      </a:r>
                      <a:r>
                        <a:rPr lang="en-GB" sz="2400" baseline="0" dirty="0"/>
                        <a:t> assessment </a:t>
                      </a:r>
                      <a:r>
                        <a:rPr lang="en-GB" sz="2400" dirty="0"/>
                        <a:t>based on the reading of </a:t>
                      </a:r>
                      <a:r>
                        <a:rPr lang="en-GB" sz="2400" b="1" dirty="0"/>
                        <a:t>two texts</a:t>
                      </a:r>
                      <a:r>
                        <a:rPr lang="en-GB" sz="2400" b="1" baseline="0" dirty="0"/>
                        <a:t> of your choice </a:t>
                      </a:r>
                      <a:r>
                        <a:rPr lang="en-GB" sz="2400" baseline="0" dirty="0"/>
                        <a:t>by different authors,</a:t>
                      </a:r>
                      <a:r>
                        <a:rPr lang="en-GB" sz="2400" dirty="0"/>
                        <a:t> one published pre-2000 and the other published post-2000.</a:t>
                      </a:r>
                    </a:p>
                    <a:p>
                      <a:pPr algn="l"/>
                      <a:endParaRPr lang="en-GB" sz="2400" u="sng" dirty="0"/>
                    </a:p>
                    <a:p>
                      <a:pPr algn="l"/>
                      <a:r>
                        <a:rPr lang="en-GB" sz="2400" u="none" dirty="0"/>
                        <a:t>You</a:t>
                      </a:r>
                      <a:r>
                        <a:rPr lang="en-GB" sz="2400" u="none" baseline="0" dirty="0"/>
                        <a:t> will need to read texts in a variety of ways, communicate fluently, explore comparisons, consider how attitudes expressed and use accurate quotations.</a:t>
                      </a:r>
                      <a:endParaRPr lang="en-GB" sz="2400" u="none" dirty="0"/>
                    </a:p>
                  </a:txBody>
                  <a:tcPr anchor="ctr">
                    <a:solidFill>
                      <a:schemeClr val="accent1">
                        <a:lumMod val="20000"/>
                        <a:lumOff val="80000"/>
                      </a:schemeClr>
                    </a:solidFill>
                  </a:tcPr>
                </a:tc>
                <a:tc hMerge="1">
                  <a:txBody>
                    <a:bodyPr/>
                    <a:lstStyle/>
                    <a:p>
                      <a:endParaRPr lang="en-GB"/>
                    </a:p>
                  </a:txBody>
                  <a:tcPr/>
                </a:tc>
                <a:tc hMerge="1">
                  <a:txBody>
                    <a:bodyPr/>
                    <a:lstStyle/>
                    <a:p>
                      <a:endParaRPr lang="en-GB" sz="2400" dirty="0"/>
                    </a:p>
                  </a:txBody>
                  <a:tcPr/>
                </a:tc>
                <a:extLst>
                  <a:ext uri="{0D108BD9-81ED-4DB2-BD59-A6C34878D82A}">
                    <a16:rowId xmlns:a16="http://schemas.microsoft.com/office/drawing/2014/main" val="3609392534"/>
                  </a:ext>
                </a:extLst>
              </a:tr>
            </a:tbl>
          </a:graphicData>
        </a:graphic>
      </p:graphicFrame>
    </p:spTree>
    <p:extLst>
      <p:ext uri="{BB962C8B-B14F-4D97-AF65-F5344CB8AC3E}">
        <p14:creationId xmlns:p14="http://schemas.microsoft.com/office/powerpoint/2010/main" val="3759910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62615" t="16433" r="28375" b="47310"/>
          <a:stretch/>
        </p:blipFill>
        <p:spPr>
          <a:xfrm>
            <a:off x="3371821" y="752812"/>
            <a:ext cx="2098166" cy="3097293"/>
          </a:xfrm>
          <a:prstGeom prst="rect">
            <a:avLst/>
          </a:prstGeom>
        </p:spPr>
      </p:pic>
      <p:pic>
        <p:nvPicPr>
          <p:cNvPr id="8" name="Picture 7"/>
          <p:cNvPicPr>
            <a:picLocks noChangeAspect="1"/>
          </p:cNvPicPr>
          <p:nvPr/>
        </p:nvPicPr>
        <p:blipFill rotWithShape="1">
          <a:blip r:embed="rId4"/>
          <a:srcRect l="54033" t="22514" r="30006" b="11989"/>
          <a:stretch/>
        </p:blipFill>
        <p:spPr>
          <a:xfrm rot="378603">
            <a:off x="2225180" y="3282047"/>
            <a:ext cx="2269843" cy="3416968"/>
          </a:xfrm>
          <a:prstGeom prst="rect">
            <a:avLst/>
          </a:prstGeom>
        </p:spPr>
      </p:pic>
      <p:pic>
        <p:nvPicPr>
          <p:cNvPr id="2" name="Picture 1"/>
          <p:cNvPicPr>
            <a:picLocks noChangeAspect="1"/>
          </p:cNvPicPr>
          <p:nvPr/>
        </p:nvPicPr>
        <p:blipFill rotWithShape="1">
          <a:blip r:embed="rId5"/>
          <a:srcRect l="59525" t="15497" r="24943" b="20176"/>
          <a:stretch/>
        </p:blipFill>
        <p:spPr>
          <a:xfrm rot="21052346">
            <a:off x="354621" y="901662"/>
            <a:ext cx="2351933" cy="3573380"/>
          </a:xfrm>
          <a:prstGeom prst="rect">
            <a:avLst/>
          </a:prstGeom>
        </p:spPr>
      </p:pic>
      <p:sp>
        <p:nvSpPr>
          <p:cNvPr id="4" name="Google Shape;106;p18">
            <a:extLst>
              <a:ext uri="{FF2B5EF4-FFF2-40B4-BE49-F238E27FC236}">
                <a16:creationId xmlns:a16="http://schemas.microsoft.com/office/drawing/2014/main" id="{3998E566-C10F-CAEB-079B-C4B3BBACD210}"/>
              </a:ext>
            </a:extLst>
          </p:cNvPr>
          <p:cNvSpPr/>
          <p:nvPr/>
        </p:nvSpPr>
        <p:spPr>
          <a:xfrm>
            <a:off x="86083" y="107804"/>
            <a:ext cx="8937000" cy="54533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Potential Texts You Could Study…</a:t>
            </a:r>
            <a:endParaRPr sz="3200" b="1" dirty="0"/>
          </a:p>
        </p:txBody>
      </p:sp>
      <p:pic>
        <p:nvPicPr>
          <p:cNvPr id="7" name="Picture 6"/>
          <p:cNvPicPr>
            <a:picLocks noChangeAspect="1"/>
          </p:cNvPicPr>
          <p:nvPr/>
        </p:nvPicPr>
        <p:blipFill rotWithShape="1">
          <a:blip r:embed="rId6"/>
          <a:srcRect l="53947" t="22749" r="30263" b="11754"/>
          <a:stretch/>
        </p:blipFill>
        <p:spPr>
          <a:xfrm rot="437412">
            <a:off x="6825488" y="885144"/>
            <a:ext cx="2309607" cy="3514619"/>
          </a:xfrm>
          <a:prstGeom prst="rect">
            <a:avLst/>
          </a:prstGeom>
        </p:spPr>
      </p:pic>
      <p:pic>
        <p:nvPicPr>
          <p:cNvPr id="6" name="Picture 5"/>
          <p:cNvPicPr>
            <a:picLocks noChangeAspect="1"/>
          </p:cNvPicPr>
          <p:nvPr/>
        </p:nvPicPr>
        <p:blipFill rotWithShape="1">
          <a:blip r:embed="rId7"/>
          <a:srcRect l="53861" t="22281" r="30264" b="11755"/>
          <a:stretch/>
        </p:blipFill>
        <p:spPr>
          <a:xfrm rot="20607453">
            <a:off x="5064251" y="3415194"/>
            <a:ext cx="2233736" cy="3404937"/>
          </a:xfrm>
          <a:prstGeom prst="rect">
            <a:avLst/>
          </a:prstGeom>
        </p:spPr>
      </p:pic>
      <p:sp>
        <p:nvSpPr>
          <p:cNvPr id="9" name="Rectangle 8"/>
          <p:cNvSpPr/>
          <p:nvPr/>
        </p:nvSpPr>
        <p:spPr>
          <a:xfrm>
            <a:off x="7062537" y="6280484"/>
            <a:ext cx="2081463" cy="5775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solidFill>
                  <a:sysClr val="windowText" lastClr="000000"/>
                </a:solidFill>
              </a:rPr>
              <a:t>…and many more!</a:t>
            </a:r>
          </a:p>
        </p:txBody>
      </p:sp>
    </p:spTree>
    <p:extLst>
      <p:ext uri="{BB962C8B-B14F-4D97-AF65-F5344CB8AC3E}">
        <p14:creationId xmlns:p14="http://schemas.microsoft.com/office/powerpoint/2010/main" val="99528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84BF2-6BEA-5A57-C021-7405B5B83E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98F950-9CFA-2FAF-D88D-5CF1A3CF8394}"/>
              </a:ext>
            </a:extLst>
          </p:cNvPr>
          <p:cNvSpPr txBox="1"/>
          <p:nvPr/>
        </p:nvSpPr>
        <p:spPr>
          <a:xfrm>
            <a:off x="152400" y="0"/>
            <a:ext cx="4770119" cy="5693866"/>
          </a:xfrm>
          <a:prstGeom prst="rect">
            <a:avLst/>
          </a:prstGeom>
          <a:noFill/>
        </p:spPr>
        <p:txBody>
          <a:bodyPr wrap="square" rtlCol="0">
            <a:spAutoFit/>
          </a:bodyPr>
          <a:lstStyle/>
          <a:p>
            <a:r>
              <a:rPr lang="en-GB" sz="2800" dirty="0"/>
              <a:t>If you have any questions, then please come along to the Open Evening at Aberdare Community School on 19 November and we will be happy to help you!</a:t>
            </a:r>
          </a:p>
          <a:p>
            <a:endParaRPr lang="en-GB" sz="2800" dirty="0"/>
          </a:p>
          <a:p>
            <a:r>
              <a:rPr lang="en-GB" sz="2800" dirty="0"/>
              <a:t>If you’re not able to make this then please feel free to email Mrs Palmer (Director of Learning English) </a:t>
            </a:r>
            <a:r>
              <a:rPr lang="en-GB" sz="2800" dirty="0">
                <a:hlinkClick r:id="rId3"/>
              </a:rPr>
              <a:t>rhiannon.palmer@macs.uk</a:t>
            </a:r>
            <a:r>
              <a:rPr lang="en-GB" sz="2800">
                <a:hlinkClick r:id="rId3"/>
              </a:rPr>
              <a:t>.net</a:t>
            </a:r>
            <a:r>
              <a:rPr lang="en-GB" sz="2800"/>
              <a:t>  </a:t>
            </a:r>
            <a:r>
              <a:rPr lang="en-GB" sz="2800" dirty="0"/>
              <a:t>with any queries you have.</a:t>
            </a:r>
          </a:p>
        </p:txBody>
      </p:sp>
      <p:pic>
        <p:nvPicPr>
          <p:cNvPr id="1026" name="Picture 2" descr="Hope To See You There Stock Illustrations – 9 Hope To See You There Stock  Illustrations, Vectors &amp; Clipart - Dreamstime">
            <a:extLst>
              <a:ext uri="{FF2B5EF4-FFF2-40B4-BE49-F238E27FC236}">
                <a16:creationId xmlns:a16="http://schemas.microsoft.com/office/drawing/2014/main" id="{AF00495F-C2EF-CDB6-C3EE-0F40D1F767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93" t="10501" r="9703" b="10501"/>
          <a:stretch/>
        </p:blipFill>
        <p:spPr bwMode="auto">
          <a:xfrm>
            <a:off x="4922520" y="423416"/>
            <a:ext cx="3972560" cy="54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4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E8824-21B5-E43B-3DEC-35E62508E7E7}"/>
              </a:ext>
            </a:extLst>
          </p:cNvPr>
          <p:cNvSpPr>
            <a:spLocks noGrp="1"/>
          </p:cNvSpPr>
          <p:nvPr>
            <p:ph idx="1"/>
          </p:nvPr>
        </p:nvSpPr>
        <p:spPr>
          <a:xfrm>
            <a:off x="0" y="1147006"/>
            <a:ext cx="9144000" cy="4351338"/>
          </a:xfrm>
        </p:spPr>
        <p:txBody>
          <a:bodyPr>
            <a:noAutofit/>
          </a:bodyPr>
          <a:lstStyle/>
          <a:p>
            <a:pPr marL="0" indent="0" algn="ctr">
              <a:buNone/>
            </a:pPr>
            <a:r>
              <a:rPr lang="en-GB" sz="2400" dirty="0"/>
              <a:t>By choosing to study A Level English Literature, you will </a:t>
            </a:r>
            <a:r>
              <a:rPr lang="en-GB" sz="2400" b="1" dirty="0"/>
              <a:t>develop your communication, writing and literary knowledge</a:t>
            </a:r>
            <a:r>
              <a:rPr lang="en-GB" sz="2400" dirty="0"/>
              <a:t>. You will do this by searching for patterns and information which will help you to </a:t>
            </a:r>
            <a:r>
              <a:rPr lang="en-GB" sz="2400" b="1" dirty="0"/>
              <a:t>understand complex ideas about human attitudes and behaviour</a:t>
            </a:r>
            <a:r>
              <a:rPr lang="en-GB" sz="2400" dirty="0"/>
              <a:t>. </a:t>
            </a:r>
          </a:p>
          <a:p>
            <a:pPr marL="0" indent="0" algn="ctr">
              <a:buNone/>
            </a:pPr>
            <a:endParaRPr lang="en-GB" sz="2400" dirty="0"/>
          </a:p>
          <a:p>
            <a:pPr marL="0" indent="0" algn="ctr">
              <a:buNone/>
            </a:pPr>
            <a:r>
              <a:rPr lang="en-GB" sz="2400"/>
              <a:t>Furthermore, the </a:t>
            </a:r>
            <a:r>
              <a:rPr lang="en-GB" sz="2400" dirty="0"/>
              <a:t>skills learnt throughout the course are relevant to variety of roles such as </a:t>
            </a:r>
            <a:r>
              <a:rPr lang="en-GB" sz="2400" b="1" dirty="0"/>
              <a:t>advertising, marketing,  journalism, being an author, law, teaching, performing arts</a:t>
            </a:r>
            <a:r>
              <a:rPr lang="en-GB" sz="2400" dirty="0"/>
              <a:t> and many more! It is also necessary for </a:t>
            </a:r>
            <a:r>
              <a:rPr lang="en-GB" sz="2400" b="1" dirty="0"/>
              <a:t>careers in the sciences, engineering, technology and maths</a:t>
            </a:r>
            <a:r>
              <a:rPr lang="en-GB" sz="2400" dirty="0"/>
              <a:t> as you will need to write proposals, academic papers and articles!</a:t>
            </a:r>
          </a:p>
        </p:txBody>
      </p:sp>
      <p:pic>
        <p:nvPicPr>
          <p:cNvPr id="1026" name="Picture 2" descr="Edusoft, the English Language Learning Experts - Edusoft">
            <a:extLst>
              <a:ext uri="{FF2B5EF4-FFF2-40B4-BE49-F238E27FC236}">
                <a16:creationId xmlns:a16="http://schemas.microsoft.com/office/drawing/2014/main" id="{86741B10-105F-F27F-F32A-3A0F9AA394E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4630" y1="27187" x2="12870" y2="26875"/>
                        <a14:foregroundMark x1="47315" y1="34844" x2="40463" y2="34531"/>
                        <a14:foregroundMark x1="40463" y1="34531" x2="41481" y2="47031"/>
                        <a14:foregroundMark x1="45432" y1="47031" x2="48148" y2="47031"/>
                        <a14:foregroundMark x1="41481" y1="47031" x2="42809" y2="47031"/>
                        <a14:foregroundMark x1="48148" y1="47031" x2="47870" y2="56875"/>
                        <a14:foregroundMark x1="47870" y1="56875" x2="44167" y2="61563"/>
                        <a14:foregroundMark x1="13704" y1="35625" x2="14444" y2="53906"/>
                        <a14:foregroundMark x1="14444" y1="53906" x2="25833" y2="55000"/>
                        <a14:foregroundMark x1="25833" y1="55000" x2="25185" y2="55000"/>
                        <a14:foregroundMark x1="17685" y1="48594" x2="17685" y2="48594"/>
                        <a14:foregroundMark x1="19167" y1="47969" x2="19167" y2="47969"/>
                        <a14:foregroundMark x1="21019" y1="48438" x2="21019" y2="48438"/>
                        <a14:foregroundMark x1="26296" y1="40625" x2="15278" y2="41563"/>
                        <a14:foregroundMark x1="19815" y1="58750" x2="22222" y2="61094"/>
                        <a14:foregroundMark x1="60926" y1="37969" x2="61759" y2="53594"/>
                        <a14:foregroundMark x1="59815" y1="25313" x2="59815" y2="25313"/>
                        <a14:backgroundMark x1="44074" y1="47188" x2="44074" y2="47188"/>
                        <a14:backgroundMark x1="45370" y1="46875" x2="42870" y2="47188"/>
                        <a14:backgroundMark x1="43333" y1="47031" x2="42685" y2="46719"/>
                        <a14:backgroundMark x1="45556" y1="46406" x2="45556" y2="46406"/>
                      </a14:backgroundRemoval>
                    </a14:imgEffect>
                  </a14:imgLayer>
                </a14:imgProps>
              </a:ext>
              <a:ext uri="{28A0092B-C50C-407E-A947-70E740481C1C}">
                <a14:useLocalDpi xmlns:a14="http://schemas.microsoft.com/office/drawing/2010/main" val="0"/>
              </a:ext>
            </a:extLst>
          </a:blip>
          <a:srcRect l="5918" t="16347" r="5855" b="13219"/>
          <a:stretch/>
        </p:blipFill>
        <p:spPr bwMode="auto">
          <a:xfrm>
            <a:off x="180781" y="5018566"/>
            <a:ext cx="8655310" cy="183943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06;p18">
            <a:extLst>
              <a:ext uri="{FF2B5EF4-FFF2-40B4-BE49-F238E27FC236}">
                <a16:creationId xmlns:a16="http://schemas.microsoft.com/office/drawing/2014/main" id="{59FD548F-CC2A-A60D-A86D-C40AE1C7CE12}"/>
              </a:ext>
            </a:extLst>
          </p:cNvPr>
          <p:cNvSpPr/>
          <p:nvPr/>
        </p:nvSpPr>
        <p:spPr>
          <a:xfrm>
            <a:off x="103500" y="186182"/>
            <a:ext cx="8937000" cy="76855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Why study English Literature?</a:t>
            </a:r>
            <a:endParaRPr sz="4400" dirty="0"/>
          </a:p>
        </p:txBody>
      </p:sp>
    </p:spTree>
    <p:extLst>
      <p:ext uri="{BB962C8B-B14F-4D97-AF65-F5344CB8AC3E}">
        <p14:creationId xmlns:p14="http://schemas.microsoft.com/office/powerpoint/2010/main" val="147625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81BE7-1EAA-3715-9F47-68C817B389E4}"/>
              </a:ext>
            </a:extLst>
          </p:cNvPr>
          <p:cNvSpPr>
            <a:spLocks noGrp="1"/>
          </p:cNvSpPr>
          <p:nvPr>
            <p:ph sz="half" idx="1"/>
          </p:nvPr>
        </p:nvSpPr>
        <p:spPr>
          <a:xfrm>
            <a:off x="158496" y="1483425"/>
            <a:ext cx="5486400" cy="4351338"/>
          </a:xfrm>
        </p:spPr>
        <p:txBody>
          <a:bodyPr>
            <a:normAutofit fontScale="92500"/>
          </a:bodyPr>
          <a:lstStyle/>
          <a:p>
            <a:pPr marL="0" indent="0">
              <a:buNone/>
            </a:pPr>
            <a:r>
              <a:rPr lang="en-GB" sz="2400" dirty="0"/>
              <a:t>The course aims to enable learners to:</a:t>
            </a:r>
          </a:p>
          <a:p>
            <a:r>
              <a:rPr lang="en-GB" sz="2400" dirty="0"/>
              <a:t>read widely and independently </a:t>
            </a:r>
          </a:p>
          <a:p>
            <a:r>
              <a:rPr lang="en-GB" sz="2400" dirty="0"/>
              <a:t>engage critically and creatively with a texts and ways of responding to them</a:t>
            </a:r>
          </a:p>
          <a:p>
            <a:r>
              <a:rPr lang="en-GB" sz="2400" dirty="0"/>
              <a:t>develop and effectively apply their knowledge of literary analysis and evaluation</a:t>
            </a:r>
          </a:p>
          <a:p>
            <a:r>
              <a:rPr lang="en-GB" sz="2400" dirty="0"/>
              <a:t>explore the contexts of the texts they are reading and others’ interpretations of them</a:t>
            </a:r>
          </a:p>
          <a:p>
            <a:r>
              <a:rPr lang="en-GB" sz="2400" dirty="0"/>
              <a:t> undertake independent and sustained studies to deepen their appreciation and understanding of English literature, including its changing traditions. </a:t>
            </a:r>
          </a:p>
        </p:txBody>
      </p:sp>
      <p:sp>
        <p:nvSpPr>
          <p:cNvPr id="6" name="Google Shape;106;p18">
            <a:extLst>
              <a:ext uri="{FF2B5EF4-FFF2-40B4-BE49-F238E27FC236}">
                <a16:creationId xmlns:a16="http://schemas.microsoft.com/office/drawing/2014/main" id="{ADF8DD7A-1DFC-CCC5-99F4-B7D4E3F806B8}"/>
              </a:ext>
            </a:extLst>
          </p:cNvPr>
          <p:cNvSpPr/>
          <p:nvPr/>
        </p:nvSpPr>
        <p:spPr>
          <a:xfrm>
            <a:off x="103500" y="186613"/>
            <a:ext cx="8937000" cy="1091682"/>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600" b="1" dirty="0"/>
              <a:t>What are the aims of GCSE English Literature course?</a:t>
            </a:r>
            <a:endParaRPr sz="3600" dirty="0"/>
          </a:p>
        </p:txBody>
      </p:sp>
      <p:pic>
        <p:nvPicPr>
          <p:cNvPr id="4" name="Picture 3"/>
          <p:cNvPicPr>
            <a:picLocks noChangeAspect="1"/>
          </p:cNvPicPr>
          <p:nvPr/>
        </p:nvPicPr>
        <p:blipFill rotWithShape="1">
          <a:blip r:embed="rId2"/>
          <a:srcRect l="63301" t="16900" r="19022" b="14795"/>
          <a:stretch/>
        </p:blipFill>
        <p:spPr>
          <a:xfrm>
            <a:off x="5644896" y="1375954"/>
            <a:ext cx="3344778" cy="5390606"/>
          </a:xfrm>
          <a:prstGeom prst="rect">
            <a:avLst/>
          </a:prstGeom>
        </p:spPr>
      </p:pic>
    </p:spTree>
    <p:extLst>
      <p:ext uri="{BB962C8B-B14F-4D97-AF65-F5344CB8AC3E}">
        <p14:creationId xmlns:p14="http://schemas.microsoft.com/office/powerpoint/2010/main" val="130769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6;p18">
            <a:extLst>
              <a:ext uri="{FF2B5EF4-FFF2-40B4-BE49-F238E27FC236}">
                <a16:creationId xmlns:a16="http://schemas.microsoft.com/office/drawing/2014/main" id="{ADF8DD7A-1DFC-CCC5-99F4-B7D4E3F806B8}"/>
              </a:ext>
            </a:extLst>
          </p:cNvPr>
          <p:cNvSpPr/>
          <p:nvPr/>
        </p:nvSpPr>
        <p:spPr>
          <a:xfrm>
            <a:off x="103500" y="186613"/>
            <a:ext cx="9040500" cy="664413"/>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How will you learn throughout Year 12 and 13?</a:t>
            </a:r>
            <a:endParaRPr sz="3200" b="1" dirty="0"/>
          </a:p>
        </p:txBody>
      </p:sp>
      <p:sp>
        <p:nvSpPr>
          <p:cNvPr id="4" name="Content Placeholder 3">
            <a:extLst>
              <a:ext uri="{FF2B5EF4-FFF2-40B4-BE49-F238E27FC236}">
                <a16:creationId xmlns:a16="http://schemas.microsoft.com/office/drawing/2014/main" id="{0BE1C95C-0C45-D0B7-E97E-59C5554F9032}"/>
              </a:ext>
            </a:extLst>
          </p:cNvPr>
          <p:cNvSpPr>
            <a:spLocks noGrp="1"/>
          </p:cNvSpPr>
          <p:nvPr>
            <p:ph sz="half" idx="1"/>
          </p:nvPr>
        </p:nvSpPr>
        <p:spPr>
          <a:xfrm>
            <a:off x="103500" y="851026"/>
            <a:ext cx="8937000" cy="4351338"/>
          </a:xfrm>
        </p:spPr>
        <p:txBody>
          <a:bodyPr>
            <a:noAutofit/>
          </a:bodyPr>
          <a:lstStyle/>
          <a:p>
            <a:pPr marL="0" indent="0">
              <a:spcBef>
                <a:spcPts val="0"/>
              </a:spcBef>
              <a:buNone/>
            </a:pPr>
            <a:r>
              <a:rPr lang="en-GB" sz="2200" dirty="0"/>
              <a:t>You will have the opportunity to learn from two experienced English teachers (Director of Learning English and Deputy Director of Learning English) who will be able to support and guide you to achieve the best grades possible.</a:t>
            </a:r>
          </a:p>
          <a:p>
            <a:pPr marL="0" indent="0">
              <a:spcBef>
                <a:spcPts val="0"/>
              </a:spcBef>
              <a:buNone/>
            </a:pPr>
            <a:endParaRPr lang="en-GB" sz="2200" dirty="0"/>
          </a:p>
          <a:p>
            <a:pPr marL="0" indent="0">
              <a:spcBef>
                <a:spcPts val="0"/>
              </a:spcBef>
              <a:buNone/>
            </a:pPr>
            <a:r>
              <a:rPr lang="en-GB" sz="2200" dirty="0"/>
              <a:t>The course builds on your knowledge, understanding and skills established at GCSE.  It will provide opportunities for you to consider individual, moral, ethical, social, cultural and contemporary issues through the study of literary genres such as poetry, prose and drama. </a:t>
            </a:r>
          </a:p>
          <a:p>
            <a:pPr marL="0" indent="0">
              <a:spcBef>
                <a:spcPts val="0"/>
              </a:spcBef>
              <a:buNone/>
            </a:pPr>
            <a:endParaRPr lang="en-GB" sz="2200" dirty="0"/>
          </a:p>
          <a:p>
            <a:pPr marL="0" indent="0">
              <a:spcBef>
                <a:spcPts val="0"/>
              </a:spcBef>
              <a:buNone/>
            </a:pPr>
            <a:r>
              <a:rPr lang="en-GB" sz="2200" dirty="0"/>
              <a:t>As you progress through the two-year course, your learning will be extended in breadth and depth, developing and enhancing techniques of analysis, evaluation and comparison of literary texts in the context of a wider range of texts of cultural and literary significance.</a:t>
            </a:r>
          </a:p>
          <a:p>
            <a:pPr marL="0" indent="0">
              <a:spcBef>
                <a:spcPts val="0"/>
              </a:spcBef>
              <a:buNone/>
            </a:pPr>
            <a:endParaRPr lang="en-GB" sz="2200" dirty="0"/>
          </a:p>
          <a:p>
            <a:pPr marL="0" indent="0">
              <a:spcBef>
                <a:spcPts val="0"/>
              </a:spcBef>
              <a:buNone/>
            </a:pPr>
            <a:r>
              <a:rPr lang="en-GB" sz="2200" dirty="0"/>
              <a:t>The course will extend your ability to analyse, evaluate and make connections which are essential for further study of English Literature or other related areas.</a:t>
            </a:r>
          </a:p>
          <a:p>
            <a:pPr marL="0" indent="0">
              <a:spcBef>
                <a:spcPts val="0"/>
              </a:spcBef>
              <a:buNone/>
            </a:pPr>
            <a:endParaRPr lang="en-GB" sz="2200" dirty="0"/>
          </a:p>
          <a:p>
            <a:pPr marL="0" indent="0">
              <a:spcBef>
                <a:spcPts val="0"/>
              </a:spcBef>
              <a:buNone/>
            </a:pPr>
            <a:endParaRPr lang="en-GB" sz="2200" dirty="0"/>
          </a:p>
        </p:txBody>
      </p:sp>
    </p:spTree>
    <p:extLst>
      <p:ext uri="{BB962C8B-B14F-4D97-AF65-F5344CB8AC3E}">
        <p14:creationId xmlns:p14="http://schemas.microsoft.com/office/powerpoint/2010/main" val="169623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103500" y="186182"/>
            <a:ext cx="8937000" cy="860336"/>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AS Unit – Year 12</a:t>
            </a:r>
          </a:p>
        </p:txBody>
      </p:sp>
      <p:graphicFrame>
        <p:nvGraphicFramePr>
          <p:cNvPr id="10" name="Table 6">
            <a:extLst>
              <a:ext uri="{FF2B5EF4-FFF2-40B4-BE49-F238E27FC236}">
                <a16:creationId xmlns:a16="http://schemas.microsoft.com/office/drawing/2014/main" id="{0C6FEA8C-9BE7-9305-B3F2-662FD3C19457}"/>
              </a:ext>
            </a:extLst>
          </p:cNvPr>
          <p:cNvGraphicFramePr>
            <a:graphicFrameLocks noGrp="1"/>
          </p:cNvGraphicFramePr>
          <p:nvPr>
            <p:extLst>
              <p:ext uri="{D42A27DB-BD31-4B8C-83A1-F6EECF244321}">
                <p14:modId xmlns:p14="http://schemas.microsoft.com/office/powerpoint/2010/main" val="2208677256"/>
              </p:ext>
            </p:extLst>
          </p:nvPr>
        </p:nvGraphicFramePr>
        <p:xfrm>
          <a:off x="103500" y="1226992"/>
          <a:ext cx="8937000" cy="4765078"/>
        </p:xfrm>
        <a:graphic>
          <a:graphicData uri="http://schemas.openxmlformats.org/drawingml/2006/table">
            <a:tbl>
              <a:tblPr firstRow="1" bandRow="1">
                <a:tableStyleId>{5940675A-B579-460E-94D1-54222C63F5DA}</a:tableStyleId>
              </a:tblPr>
              <a:tblGrid>
                <a:gridCol w="5382900">
                  <a:extLst>
                    <a:ext uri="{9D8B030D-6E8A-4147-A177-3AD203B41FA5}">
                      <a16:colId xmlns:a16="http://schemas.microsoft.com/office/drawing/2014/main" val="1542936053"/>
                    </a:ext>
                  </a:extLst>
                </a:gridCol>
                <a:gridCol w="1785257">
                  <a:extLst>
                    <a:ext uri="{9D8B030D-6E8A-4147-A177-3AD203B41FA5}">
                      <a16:colId xmlns:a16="http://schemas.microsoft.com/office/drawing/2014/main" val="3769234484"/>
                    </a:ext>
                  </a:extLst>
                </a:gridCol>
                <a:gridCol w="1768843">
                  <a:extLst>
                    <a:ext uri="{9D8B030D-6E8A-4147-A177-3AD203B41FA5}">
                      <a16:colId xmlns:a16="http://schemas.microsoft.com/office/drawing/2014/main" val="2564885517"/>
                    </a:ext>
                  </a:extLst>
                </a:gridCol>
              </a:tblGrid>
              <a:tr h="558838">
                <a:tc>
                  <a:txBody>
                    <a:bodyPr/>
                    <a:lstStyle/>
                    <a:p>
                      <a:pPr algn="ctr"/>
                      <a:r>
                        <a:rPr lang="en-GB" sz="2400" b="1" dirty="0"/>
                        <a:t>Unit 1: Prose</a:t>
                      </a:r>
                      <a:r>
                        <a:rPr lang="en-GB" sz="2400" b="1" baseline="0" dirty="0"/>
                        <a:t> and Drama</a:t>
                      </a:r>
                      <a:endParaRPr lang="en-GB" sz="2400" b="1" dirty="0"/>
                    </a:p>
                  </a:txBody>
                  <a:tcPr anchor="ctr">
                    <a:solidFill>
                      <a:schemeClr val="accent2">
                        <a:lumMod val="60000"/>
                        <a:lumOff val="40000"/>
                      </a:schemeClr>
                    </a:solidFill>
                  </a:tcPr>
                </a:tc>
                <a:tc>
                  <a:txBody>
                    <a:bodyPr/>
                    <a:lstStyle/>
                    <a:p>
                      <a:pPr algn="ctr"/>
                      <a:r>
                        <a:rPr lang="en-GB" sz="2400" b="1" dirty="0"/>
                        <a:t>2 hours</a:t>
                      </a:r>
                    </a:p>
                  </a:txBody>
                  <a:tcPr anchor="ctr">
                    <a:solidFill>
                      <a:schemeClr val="accent2">
                        <a:lumMod val="60000"/>
                        <a:lumOff val="40000"/>
                      </a:schemeClr>
                    </a:solidFill>
                  </a:tcPr>
                </a:tc>
                <a:tc>
                  <a:txBody>
                    <a:bodyPr/>
                    <a:lstStyle/>
                    <a:p>
                      <a:pPr algn="ctr"/>
                      <a:r>
                        <a:rPr lang="en-GB" sz="2400" b="1" dirty="0"/>
                        <a:t>20%</a:t>
                      </a:r>
                    </a:p>
                  </a:txBody>
                  <a:tcPr anchor="ctr">
                    <a:solidFill>
                      <a:schemeClr val="accent2">
                        <a:lumMod val="60000"/>
                        <a:lumOff val="40000"/>
                      </a:schemeClr>
                    </a:solidFill>
                  </a:tcPr>
                </a:tc>
                <a:extLst>
                  <a:ext uri="{0D108BD9-81ED-4DB2-BD59-A6C34878D82A}">
                    <a16:rowId xmlns:a16="http://schemas.microsoft.com/office/drawing/2014/main" val="494054934"/>
                  </a:ext>
                </a:extLst>
              </a:tr>
              <a:tr h="413605">
                <a:tc gridSpan="3">
                  <a:txBody>
                    <a:bodyPr/>
                    <a:lstStyle/>
                    <a:p>
                      <a:r>
                        <a:rPr lang="en-GB" sz="2400" u="sng" dirty="0"/>
                        <a:t>Section A:  Prose Fiction Pre-1900 – ‘Jane Eyre’ by Charlotte</a:t>
                      </a:r>
                      <a:r>
                        <a:rPr lang="en-GB" sz="2400" u="sng" baseline="0" dirty="0"/>
                        <a:t> Bronte</a:t>
                      </a:r>
                    </a:p>
                    <a:p>
                      <a:r>
                        <a:rPr lang="en-GB" sz="2400" u="none" baseline="0" dirty="0"/>
                        <a:t>This section requires you to answer </a:t>
                      </a:r>
                      <a:r>
                        <a:rPr lang="en-GB" sz="2400" b="1" u="none" baseline="0" dirty="0"/>
                        <a:t>one extract question </a:t>
                      </a:r>
                      <a:r>
                        <a:rPr lang="en-GB" sz="2400" u="none" baseline="0" dirty="0"/>
                        <a:t>and </a:t>
                      </a:r>
                      <a:r>
                        <a:rPr lang="en-GB" sz="2400" b="1" u="none" baseline="0" dirty="0"/>
                        <a:t>one linked essay question</a:t>
                      </a:r>
                      <a:r>
                        <a:rPr lang="en-GB" sz="2400" u="none" baseline="0" dirty="0"/>
                        <a:t> based on ‘Jane Eyre’. You will need to comment fluently, accurately and effectively on your understanding of the text. You will draw on your understanding of different interpretations and use accurate evidence to support your comments.</a:t>
                      </a:r>
                      <a:endParaRPr lang="en-GB" sz="2400" u="none" dirty="0"/>
                    </a:p>
                  </a:txBody>
                  <a:tcPr anchor="ctr">
                    <a:solidFill>
                      <a:schemeClr val="accent2">
                        <a:lumMod val="40000"/>
                        <a:lumOff val="60000"/>
                      </a:schemeClr>
                    </a:solidFill>
                  </a:tcPr>
                </a:tc>
                <a:tc hMerge="1">
                  <a:txBody>
                    <a:bodyPr/>
                    <a:lstStyle/>
                    <a:p>
                      <a:endParaRPr lang="en-GB"/>
                    </a:p>
                  </a:txBody>
                  <a:tcPr/>
                </a:tc>
                <a:tc hMerge="1">
                  <a:txBody>
                    <a:bodyPr/>
                    <a:lstStyle/>
                    <a:p>
                      <a:endParaRPr lang="en-GB" sz="2400" dirty="0"/>
                    </a:p>
                  </a:txBody>
                  <a:tcPr/>
                </a:tc>
                <a:extLst>
                  <a:ext uri="{0D108BD9-81ED-4DB2-BD59-A6C34878D82A}">
                    <a16:rowId xmlns:a16="http://schemas.microsoft.com/office/drawing/2014/main" val="3609392534"/>
                  </a:ext>
                </a:extLst>
              </a:tr>
              <a:tr h="413605">
                <a:tc gridSpan="3">
                  <a:txBody>
                    <a:bodyPr/>
                    <a:lstStyle/>
                    <a:p>
                      <a:r>
                        <a:rPr lang="en-GB" sz="2400" u="sng" dirty="0"/>
                        <a:t>Section B:</a:t>
                      </a:r>
                      <a:r>
                        <a:rPr lang="en-GB" sz="2400" u="sng" baseline="0" dirty="0"/>
                        <a:t> Drama</a:t>
                      </a:r>
                      <a:r>
                        <a:rPr lang="en-GB" sz="2400" u="sng" dirty="0"/>
                        <a:t> –’Streetcar Named</a:t>
                      </a:r>
                      <a:r>
                        <a:rPr lang="en-GB" sz="2400" u="sng" baseline="0" dirty="0"/>
                        <a:t> Desire’ by Tennessee Williams</a:t>
                      </a:r>
                    </a:p>
                    <a:p>
                      <a:r>
                        <a:rPr lang="en-GB" sz="2400" u="none" baseline="0" dirty="0"/>
                        <a:t>This s</a:t>
                      </a:r>
                      <a:r>
                        <a:rPr lang="en-GB" sz="2400" u="none" dirty="0"/>
                        <a:t>ection</a:t>
                      </a:r>
                      <a:r>
                        <a:rPr lang="en-GB" sz="2400" u="none" baseline="0" dirty="0"/>
                        <a:t> requires you to answer </a:t>
                      </a:r>
                      <a:r>
                        <a:rPr lang="en-GB" sz="2400" b="1" u="none" baseline="0" dirty="0"/>
                        <a:t>one essay question</a:t>
                      </a:r>
                      <a:r>
                        <a:rPr lang="en-GB" sz="2400" u="none" baseline="0" dirty="0"/>
                        <a:t> from a choice of two based on ‘A Streetcar Named Desire’. You will need analyse the text in a variety of ways and considers how attitudes and values are expressed.</a:t>
                      </a:r>
                      <a:endParaRPr lang="en-GB" sz="2400" u="sng" dirty="0"/>
                    </a:p>
                  </a:txBody>
                  <a:tcPr anchor="ctr">
                    <a:solidFill>
                      <a:schemeClr val="accent2">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8397431"/>
                  </a:ext>
                </a:extLst>
              </a:tr>
            </a:tbl>
          </a:graphicData>
        </a:graphic>
      </p:graphicFrame>
    </p:spTree>
    <p:extLst>
      <p:ext uri="{BB962C8B-B14F-4D97-AF65-F5344CB8AC3E}">
        <p14:creationId xmlns:p14="http://schemas.microsoft.com/office/powerpoint/2010/main" val="136324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86083" y="107805"/>
            <a:ext cx="8937000" cy="536630"/>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‘Jane Eyre’, Charlotte Bronte</a:t>
            </a:r>
            <a:endParaRPr sz="3200" b="1" dirty="0"/>
          </a:p>
        </p:txBody>
      </p:sp>
      <p:pic>
        <p:nvPicPr>
          <p:cNvPr id="5" name="8IFsdfk3mlk"/>
          <p:cNvPicPr>
            <a:picLocks noRot="1" noChangeAspect="1"/>
          </p:cNvPicPr>
          <p:nvPr>
            <a:videoFile r:link="rId1"/>
          </p:nvPr>
        </p:nvPicPr>
        <p:blipFill>
          <a:blip r:embed="rId3"/>
          <a:stretch>
            <a:fillRect/>
          </a:stretch>
        </p:blipFill>
        <p:spPr>
          <a:xfrm>
            <a:off x="0" y="766354"/>
            <a:ext cx="9144000" cy="6091646"/>
          </a:xfrm>
          <a:prstGeom prst="rect">
            <a:avLst/>
          </a:prstGeom>
        </p:spPr>
      </p:pic>
    </p:spTree>
    <p:extLst>
      <p:ext uri="{BB962C8B-B14F-4D97-AF65-F5344CB8AC3E}">
        <p14:creationId xmlns:p14="http://schemas.microsoft.com/office/powerpoint/2010/main" val="320508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86083" y="107804"/>
            <a:ext cx="8937000" cy="54533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‘A Streetcar Named Desire’, Tennessee Williams</a:t>
            </a:r>
            <a:endParaRPr sz="3200" b="1" dirty="0"/>
          </a:p>
        </p:txBody>
      </p:sp>
      <p:pic>
        <p:nvPicPr>
          <p:cNvPr id="2" name="u9YgJjSCT08"/>
          <p:cNvPicPr>
            <a:picLocks noRot="1" noChangeAspect="1"/>
          </p:cNvPicPr>
          <p:nvPr>
            <a:videoFile r:link="rId1"/>
          </p:nvPr>
        </p:nvPicPr>
        <p:blipFill>
          <a:blip r:embed="rId4"/>
          <a:stretch>
            <a:fillRect/>
          </a:stretch>
        </p:blipFill>
        <p:spPr>
          <a:xfrm>
            <a:off x="0" y="802005"/>
            <a:ext cx="9144000" cy="6055995"/>
          </a:xfrm>
          <a:prstGeom prst="rect">
            <a:avLst/>
          </a:prstGeom>
        </p:spPr>
      </p:pic>
    </p:spTree>
    <p:extLst>
      <p:ext uri="{BB962C8B-B14F-4D97-AF65-F5344CB8AC3E}">
        <p14:creationId xmlns:p14="http://schemas.microsoft.com/office/powerpoint/2010/main" val="379699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103500" y="186182"/>
            <a:ext cx="8937000" cy="860336"/>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4400" b="1" dirty="0"/>
              <a:t>AS Unit – Year 12</a:t>
            </a:r>
            <a:endParaRPr sz="4400" b="1" dirty="0"/>
          </a:p>
        </p:txBody>
      </p:sp>
      <p:graphicFrame>
        <p:nvGraphicFramePr>
          <p:cNvPr id="10" name="Table 6">
            <a:extLst>
              <a:ext uri="{FF2B5EF4-FFF2-40B4-BE49-F238E27FC236}">
                <a16:creationId xmlns:a16="http://schemas.microsoft.com/office/drawing/2014/main" id="{0C6FEA8C-9BE7-9305-B3F2-662FD3C19457}"/>
              </a:ext>
            </a:extLst>
          </p:cNvPr>
          <p:cNvGraphicFramePr>
            <a:graphicFrameLocks noGrp="1"/>
          </p:cNvGraphicFramePr>
          <p:nvPr>
            <p:extLst>
              <p:ext uri="{D42A27DB-BD31-4B8C-83A1-F6EECF244321}">
                <p14:modId xmlns:p14="http://schemas.microsoft.com/office/powerpoint/2010/main" val="1347705532"/>
              </p:ext>
            </p:extLst>
          </p:nvPr>
        </p:nvGraphicFramePr>
        <p:xfrm>
          <a:off x="103500" y="1226992"/>
          <a:ext cx="8937000" cy="4644136"/>
        </p:xfrm>
        <a:graphic>
          <a:graphicData uri="http://schemas.openxmlformats.org/drawingml/2006/table">
            <a:tbl>
              <a:tblPr firstRow="1" bandRow="1">
                <a:tableStyleId>{5940675A-B579-460E-94D1-54222C63F5DA}</a:tableStyleId>
              </a:tblPr>
              <a:tblGrid>
                <a:gridCol w="6678300">
                  <a:extLst>
                    <a:ext uri="{9D8B030D-6E8A-4147-A177-3AD203B41FA5}">
                      <a16:colId xmlns:a16="http://schemas.microsoft.com/office/drawing/2014/main" val="1542936053"/>
                    </a:ext>
                  </a:extLst>
                </a:gridCol>
                <a:gridCol w="1171575">
                  <a:extLst>
                    <a:ext uri="{9D8B030D-6E8A-4147-A177-3AD203B41FA5}">
                      <a16:colId xmlns:a16="http://schemas.microsoft.com/office/drawing/2014/main" val="3769234484"/>
                    </a:ext>
                  </a:extLst>
                </a:gridCol>
                <a:gridCol w="1087125">
                  <a:extLst>
                    <a:ext uri="{9D8B030D-6E8A-4147-A177-3AD203B41FA5}">
                      <a16:colId xmlns:a16="http://schemas.microsoft.com/office/drawing/2014/main" val="2564885517"/>
                    </a:ext>
                  </a:extLst>
                </a:gridCol>
              </a:tblGrid>
              <a:tr h="558838">
                <a:tc>
                  <a:txBody>
                    <a:bodyPr/>
                    <a:lstStyle/>
                    <a:p>
                      <a:pPr algn="ctr"/>
                      <a:r>
                        <a:rPr lang="en-GB" sz="2400" b="1" dirty="0"/>
                        <a:t>Unit 2: Poetry</a:t>
                      </a:r>
                      <a:r>
                        <a:rPr lang="en-GB" sz="2400" b="1" baseline="0" dirty="0"/>
                        <a:t> Post 1900 – Ted Hughes and Sylvia Plath</a:t>
                      </a:r>
                      <a:endParaRPr lang="en-GB" sz="2400" b="1" dirty="0"/>
                    </a:p>
                  </a:txBody>
                  <a:tcPr anchor="ctr">
                    <a:solidFill>
                      <a:schemeClr val="accent2">
                        <a:lumMod val="60000"/>
                        <a:lumOff val="40000"/>
                      </a:schemeClr>
                    </a:solidFill>
                  </a:tcPr>
                </a:tc>
                <a:tc>
                  <a:txBody>
                    <a:bodyPr/>
                    <a:lstStyle/>
                    <a:p>
                      <a:pPr algn="ctr"/>
                      <a:r>
                        <a:rPr lang="en-GB" sz="2400" b="1" dirty="0"/>
                        <a:t>2 hours</a:t>
                      </a:r>
                    </a:p>
                  </a:txBody>
                  <a:tcPr anchor="ctr">
                    <a:solidFill>
                      <a:schemeClr val="accent2">
                        <a:lumMod val="60000"/>
                        <a:lumOff val="40000"/>
                      </a:schemeClr>
                    </a:solidFill>
                  </a:tcPr>
                </a:tc>
                <a:tc>
                  <a:txBody>
                    <a:bodyPr/>
                    <a:lstStyle/>
                    <a:p>
                      <a:pPr algn="ctr"/>
                      <a:r>
                        <a:rPr lang="en-GB" sz="2400" b="1" dirty="0"/>
                        <a:t>20%</a:t>
                      </a:r>
                    </a:p>
                  </a:txBody>
                  <a:tcPr anchor="ctr">
                    <a:solidFill>
                      <a:schemeClr val="accent2">
                        <a:lumMod val="60000"/>
                        <a:lumOff val="40000"/>
                      </a:schemeClr>
                    </a:solidFill>
                  </a:tcPr>
                </a:tc>
                <a:extLst>
                  <a:ext uri="{0D108BD9-81ED-4DB2-BD59-A6C34878D82A}">
                    <a16:rowId xmlns:a16="http://schemas.microsoft.com/office/drawing/2014/main" val="494054934"/>
                  </a:ext>
                </a:extLst>
              </a:tr>
              <a:tr h="413605">
                <a:tc gridSpan="3">
                  <a:txBody>
                    <a:bodyPr/>
                    <a:lstStyle/>
                    <a:p>
                      <a:r>
                        <a:rPr lang="en-GB" sz="2400" u="sng" dirty="0"/>
                        <a:t>Section A:  Critical Analysis</a:t>
                      </a:r>
                      <a:r>
                        <a:rPr lang="en-GB" sz="2400" u="sng" baseline="0" dirty="0"/>
                        <a:t> </a:t>
                      </a:r>
                    </a:p>
                    <a:p>
                      <a:pPr marL="0" lvl="0" indent="0" algn="l" rtl="0">
                        <a:lnSpc>
                          <a:spcPct val="90000"/>
                        </a:lnSpc>
                        <a:spcBef>
                          <a:spcPts val="1000"/>
                        </a:spcBef>
                        <a:spcAft>
                          <a:spcPts val="0"/>
                        </a:spcAft>
                        <a:buClr>
                          <a:schemeClr val="dk1"/>
                        </a:buClr>
                        <a:buSzPct val="100000"/>
                        <a:buNone/>
                      </a:pPr>
                      <a:r>
                        <a:rPr lang="en-GB" sz="2400" u="none" baseline="0" dirty="0"/>
                        <a:t>This section requires the </a:t>
                      </a:r>
                      <a:r>
                        <a:rPr lang="en-GB" sz="2400" dirty="0"/>
                        <a:t>critical analysis of </a:t>
                      </a:r>
                      <a:r>
                        <a:rPr lang="en-GB" sz="2400" b="1" dirty="0"/>
                        <a:t>one</a:t>
                      </a:r>
                      <a:r>
                        <a:rPr lang="en-GB" sz="2400" dirty="0"/>
                        <a:t> poem by</a:t>
                      </a:r>
                      <a:r>
                        <a:rPr lang="en-GB" sz="2400" baseline="0" dirty="0"/>
                        <a:t> either </a:t>
                      </a:r>
                      <a:r>
                        <a:rPr lang="en-GB" sz="2400" b="1" baseline="0" dirty="0"/>
                        <a:t>Ted Hughes </a:t>
                      </a:r>
                      <a:r>
                        <a:rPr lang="en-GB" sz="2400" baseline="0" dirty="0"/>
                        <a:t>or </a:t>
                      </a:r>
                      <a:r>
                        <a:rPr lang="en-GB" sz="2400" b="1" baseline="0" dirty="0"/>
                        <a:t>Sylvia Plath. </a:t>
                      </a:r>
                      <a:r>
                        <a:rPr lang="en-GB" sz="2400" dirty="0"/>
                        <a:t>You will need to analyse how meanings are shaped in poetry and the ways writers adapt structure, form and language in poetry for effect.  </a:t>
                      </a:r>
                    </a:p>
                  </a:txBody>
                  <a:tcPr anchor="ctr">
                    <a:solidFill>
                      <a:schemeClr val="accent2">
                        <a:lumMod val="40000"/>
                        <a:lumOff val="60000"/>
                      </a:schemeClr>
                    </a:solidFill>
                  </a:tcPr>
                </a:tc>
                <a:tc hMerge="1">
                  <a:txBody>
                    <a:bodyPr/>
                    <a:lstStyle/>
                    <a:p>
                      <a:endParaRPr lang="en-GB"/>
                    </a:p>
                  </a:txBody>
                  <a:tcPr/>
                </a:tc>
                <a:tc hMerge="1">
                  <a:txBody>
                    <a:bodyPr/>
                    <a:lstStyle/>
                    <a:p>
                      <a:endParaRPr lang="en-GB" sz="2400" dirty="0"/>
                    </a:p>
                  </a:txBody>
                  <a:tcPr/>
                </a:tc>
                <a:extLst>
                  <a:ext uri="{0D108BD9-81ED-4DB2-BD59-A6C34878D82A}">
                    <a16:rowId xmlns:a16="http://schemas.microsoft.com/office/drawing/2014/main" val="3609392534"/>
                  </a:ext>
                </a:extLst>
              </a:tr>
              <a:tr h="413605">
                <a:tc gridSpan="3">
                  <a:txBody>
                    <a:bodyPr/>
                    <a:lstStyle/>
                    <a:p>
                      <a:r>
                        <a:rPr lang="en-GB" sz="2400" u="sng" dirty="0"/>
                        <a:t>Section B:</a:t>
                      </a:r>
                      <a:r>
                        <a:rPr lang="en-GB" sz="2400" u="sng" baseline="0" dirty="0"/>
                        <a:t> Poetry Comparison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400" u="none" baseline="0" dirty="0"/>
                        <a:t>This section requires you to answer </a:t>
                      </a:r>
                      <a:r>
                        <a:rPr lang="en-GB" sz="2400" b="1" u="none" baseline="0" dirty="0"/>
                        <a:t>o</a:t>
                      </a:r>
                      <a:r>
                        <a:rPr lang="en-GB" sz="2400" b="1" dirty="0"/>
                        <a:t>ne</a:t>
                      </a:r>
                      <a:r>
                        <a:rPr lang="en-GB" sz="2400" dirty="0"/>
                        <a:t> question comparing </a:t>
                      </a:r>
                      <a:r>
                        <a:rPr lang="en-GB" sz="2400" b="1" dirty="0"/>
                        <a:t>one</a:t>
                      </a:r>
                      <a:r>
                        <a:rPr lang="en-GB" sz="2400" b="0" baseline="0" dirty="0"/>
                        <a:t> poem by Ted Hughes and </a:t>
                      </a:r>
                      <a:r>
                        <a:rPr lang="en-GB" sz="2400" b="1" baseline="0" dirty="0"/>
                        <a:t>one</a:t>
                      </a:r>
                      <a:r>
                        <a:rPr lang="en-GB" sz="2400" b="0" baseline="0" dirty="0"/>
                        <a:t> poem</a:t>
                      </a:r>
                      <a:r>
                        <a:rPr lang="en-GB" sz="2400" dirty="0"/>
                        <a:t> by</a:t>
                      </a:r>
                      <a:r>
                        <a:rPr lang="en-GB" sz="2400" baseline="0" dirty="0"/>
                        <a:t> </a:t>
                      </a:r>
                      <a:r>
                        <a:rPr lang="en-GB" sz="2400" b="1" dirty="0"/>
                        <a:t>Sylvia Plath</a:t>
                      </a:r>
                      <a:r>
                        <a:rPr lang="en-GB" sz="2400" b="1" baseline="0" dirty="0"/>
                        <a:t>. </a:t>
                      </a:r>
                      <a:r>
                        <a:rPr lang="en-GB" sz="2400" dirty="0"/>
                        <a:t>You</a:t>
                      </a:r>
                      <a:r>
                        <a:rPr lang="en-GB" sz="2400" baseline="0" dirty="0"/>
                        <a:t> will need to show u</a:t>
                      </a:r>
                      <a:r>
                        <a:rPr lang="en-GB" sz="2400" dirty="0"/>
                        <a:t>nderstanding of</a:t>
                      </a:r>
                      <a:r>
                        <a:rPr lang="en-GB" sz="2400" baseline="0" dirty="0"/>
                        <a:t> how the </a:t>
                      </a:r>
                      <a:r>
                        <a:rPr lang="en-GB" sz="2400" dirty="0"/>
                        <a:t>poems relate to one another and</a:t>
                      </a:r>
                      <a:r>
                        <a:rPr lang="en-GB" sz="2400" baseline="0" dirty="0"/>
                        <a:t> </a:t>
                      </a:r>
                      <a:r>
                        <a:rPr lang="en-GB" sz="2400" dirty="0"/>
                        <a:t>draw on your understanding of different interpretations.</a:t>
                      </a:r>
                    </a:p>
                  </a:txBody>
                  <a:tcPr anchor="ctr">
                    <a:solidFill>
                      <a:schemeClr val="accent2">
                        <a:lumMod val="40000"/>
                        <a:lumOff val="6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8397431"/>
                  </a:ext>
                </a:extLst>
              </a:tr>
            </a:tbl>
          </a:graphicData>
        </a:graphic>
      </p:graphicFrame>
    </p:spTree>
    <p:extLst>
      <p:ext uri="{BB962C8B-B14F-4D97-AF65-F5344CB8AC3E}">
        <p14:creationId xmlns:p14="http://schemas.microsoft.com/office/powerpoint/2010/main" val="215841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p18">
            <a:extLst>
              <a:ext uri="{FF2B5EF4-FFF2-40B4-BE49-F238E27FC236}">
                <a16:creationId xmlns:a16="http://schemas.microsoft.com/office/drawing/2014/main" id="{3998E566-C10F-CAEB-079B-C4B3BBACD210}"/>
              </a:ext>
            </a:extLst>
          </p:cNvPr>
          <p:cNvSpPr/>
          <p:nvPr/>
        </p:nvSpPr>
        <p:spPr>
          <a:xfrm>
            <a:off x="86083" y="107804"/>
            <a:ext cx="8937000" cy="545339"/>
          </a:xfrm>
          <a:prstGeom prst="roundRect">
            <a:avLst>
              <a:gd name="adj" fmla="val 16667"/>
            </a:avLst>
          </a:prstGeom>
          <a:solidFill>
            <a:srgbClr val="007A37">
              <a:alpha val="43000"/>
            </a:srgbClr>
          </a:solidFill>
          <a:ln w="38100" cap="flat" cmpd="sng">
            <a:solidFill>
              <a:srgbClr val="007A37"/>
            </a:solidFill>
            <a:prstDash val="solid"/>
            <a:round/>
            <a:headEnd type="none" w="sm" len="sm"/>
            <a:tailEnd type="none" w="sm" len="sm"/>
          </a:ln>
        </p:spPr>
        <p:txBody>
          <a:bodyPr spcFirstLastPara="1" wrap="square" lIns="91425" tIns="91425" rIns="91425" bIns="91425" anchor="ctr" anchorCtr="0">
            <a:noAutofit/>
          </a:bodyPr>
          <a:lstStyle/>
          <a:p>
            <a:pPr algn="ctr"/>
            <a:r>
              <a:rPr lang="en-GB" sz="3200" b="1" dirty="0"/>
              <a:t>Ted Hughes and Sylvia Plath</a:t>
            </a:r>
            <a:endParaRPr sz="3200" b="1" dirty="0"/>
          </a:p>
        </p:txBody>
      </p:sp>
      <p:pic>
        <p:nvPicPr>
          <p:cNvPr id="5" name="0Ze5p9B_XtY"/>
          <p:cNvPicPr>
            <a:picLocks noRot="1" noChangeAspect="1"/>
          </p:cNvPicPr>
          <p:nvPr>
            <a:videoFile r:link="rId1"/>
          </p:nvPr>
        </p:nvPicPr>
        <p:blipFill>
          <a:blip r:embed="rId4"/>
          <a:stretch>
            <a:fillRect/>
          </a:stretch>
        </p:blipFill>
        <p:spPr>
          <a:xfrm>
            <a:off x="0" y="784588"/>
            <a:ext cx="9144000" cy="6073412"/>
          </a:xfrm>
          <a:prstGeom prst="rect">
            <a:avLst/>
          </a:prstGeom>
        </p:spPr>
      </p:pic>
    </p:spTree>
    <p:extLst>
      <p:ext uri="{BB962C8B-B14F-4D97-AF65-F5344CB8AC3E}">
        <p14:creationId xmlns:p14="http://schemas.microsoft.com/office/powerpoint/2010/main" val="3406473170"/>
      </p:ext>
    </p:extLst>
  </p:cSld>
  <p:clrMapOvr>
    <a:masterClrMapping/>
  </p:clrMapOvr>
</p:sld>
</file>

<file path=ppt/theme/theme1.xml><?xml version="1.0" encoding="utf-8"?>
<a:theme xmlns:a="http://schemas.openxmlformats.org/drawingml/2006/main" name="MAC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CSa" id="{D21EF6FB-BD0A-4984-8F39-5480E5D008B0}" vid="{8276653F-A150-48F1-8AF7-F6A9F94BDD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770</TotalTime>
  <Words>1047</Words>
  <Application>Microsoft Office PowerPoint</Application>
  <PresentationFormat>On-screen Show (4:3)</PresentationFormat>
  <Paragraphs>78</Paragraphs>
  <Slides>16</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MACSa</vt:lpstr>
      <vt:lpstr>A Level English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Year 11</dc:title>
  <dc:creator>Mrs. Peel</dc:creator>
  <cp:lastModifiedBy>Rhiannon Palmer</cp:lastModifiedBy>
  <cp:revision>55</cp:revision>
  <dcterms:created xsi:type="dcterms:W3CDTF">2023-09-06T09:34:51Z</dcterms:created>
  <dcterms:modified xsi:type="dcterms:W3CDTF">2024-11-13T08:44:06Z</dcterms:modified>
</cp:coreProperties>
</file>